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s/slide56.xml" ContentType="application/vnd.openxmlformats-officedocument.presentationml.slide+xml"/>
  <Override PartName="/ppt/slides/slide58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s/slide5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49.xml" ContentType="application/vnd.openxmlformats-officedocument.presentationml.slide+xml"/>
  <Override PartName="/ppt/slides/slide5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  <Default Extension="gif" ContentType="image/gif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notesMasterIdLst>
    <p:notesMasterId r:id="rId61"/>
  </p:notesMasterIdLst>
  <p:sldIdLst>
    <p:sldId id="274" r:id="rId2"/>
    <p:sldId id="257" r:id="rId3"/>
    <p:sldId id="578" r:id="rId4"/>
    <p:sldId id="579" r:id="rId5"/>
    <p:sldId id="580" r:id="rId6"/>
    <p:sldId id="581" r:id="rId7"/>
    <p:sldId id="561" r:id="rId8"/>
    <p:sldId id="597" r:id="rId9"/>
    <p:sldId id="582" r:id="rId10"/>
    <p:sldId id="583" r:id="rId11"/>
    <p:sldId id="591" r:id="rId12"/>
    <p:sldId id="594" r:id="rId13"/>
    <p:sldId id="420" r:id="rId14"/>
    <p:sldId id="576" r:id="rId15"/>
    <p:sldId id="429" r:id="rId16"/>
    <p:sldId id="566" r:id="rId17"/>
    <p:sldId id="567" r:id="rId18"/>
    <p:sldId id="569" r:id="rId19"/>
    <p:sldId id="573" r:id="rId20"/>
    <p:sldId id="574" r:id="rId21"/>
    <p:sldId id="575" r:id="rId22"/>
    <p:sldId id="598" r:id="rId23"/>
    <p:sldId id="577" r:id="rId24"/>
    <p:sldId id="599" r:id="rId25"/>
    <p:sldId id="531" r:id="rId26"/>
    <p:sldId id="533" r:id="rId27"/>
    <p:sldId id="532" r:id="rId28"/>
    <p:sldId id="534" r:id="rId29"/>
    <p:sldId id="614" r:id="rId30"/>
    <p:sldId id="510" r:id="rId31"/>
    <p:sldId id="600" r:id="rId32"/>
    <p:sldId id="539" r:id="rId33"/>
    <p:sldId id="540" r:id="rId34"/>
    <p:sldId id="541" r:id="rId35"/>
    <p:sldId id="605" r:id="rId36"/>
    <p:sldId id="604" r:id="rId37"/>
    <p:sldId id="601" r:id="rId38"/>
    <p:sldId id="602" r:id="rId39"/>
    <p:sldId id="543" r:id="rId40"/>
    <p:sldId id="615" r:id="rId41"/>
    <p:sldId id="603" r:id="rId42"/>
    <p:sldId id="550" r:id="rId43"/>
    <p:sldId id="607" r:id="rId44"/>
    <p:sldId id="608" r:id="rId45"/>
    <p:sldId id="609" r:id="rId46"/>
    <p:sldId id="606" r:id="rId47"/>
    <p:sldId id="610" r:id="rId48"/>
    <p:sldId id="551" r:id="rId49"/>
    <p:sldId id="549" r:id="rId50"/>
    <p:sldId id="611" r:id="rId51"/>
    <p:sldId id="552" r:id="rId52"/>
    <p:sldId id="553" r:id="rId53"/>
    <p:sldId id="526" r:id="rId54"/>
    <p:sldId id="527" r:id="rId55"/>
    <p:sldId id="528" r:id="rId56"/>
    <p:sldId id="496" r:id="rId57"/>
    <p:sldId id="612" r:id="rId58"/>
    <p:sldId id="613" r:id="rId59"/>
    <p:sldId id="462" r:id="rId60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33CCFF"/>
    <a:srgbClr val="CCFF33"/>
    <a:srgbClr val="FF33CC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588" autoAdjust="0"/>
    <p:restoredTop sz="94662" autoAdjust="0"/>
  </p:normalViewPr>
  <p:slideViewPr>
    <p:cSldViewPr>
      <p:cViewPr varScale="1">
        <p:scale>
          <a:sx n="109" d="100"/>
          <a:sy n="109" d="100"/>
        </p:scale>
        <p:origin x="-1674" y="-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FAA870-8A09-42FF-927A-D71E35B03EE9}" type="datetimeFigureOut">
              <a:rPr lang="en-US" smtClean="0"/>
              <a:pPr/>
              <a:t>10/10/2023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069FE6-EFA0-4A9A-B745-7DB78A0D59D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6911388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0" y="0"/>
            <a:ext cx="9144000" cy="6858000"/>
            <a:chOff x="0" y="0"/>
            <a:chExt cx="5760" cy="4320"/>
          </a:xfrm>
        </p:grpSpPr>
        <p:sp>
          <p:nvSpPr>
            <p:cNvPr id="5" name="Rectangle 3"/>
            <p:cNvSpPr>
              <a:spLocks noChangeArrowheads="1"/>
            </p:cNvSpPr>
            <p:nvPr/>
          </p:nvSpPr>
          <p:spPr bwMode="hidden">
            <a:xfrm>
              <a:off x="0" y="0"/>
              <a:ext cx="2208" cy="4320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endParaRPr lang="en-US" sz="2400" dirty="0">
                <a:latin typeface="Times New Roman" pitchFamily="18" charset="0"/>
              </a:endParaRPr>
            </a:p>
          </p:txBody>
        </p:sp>
        <p:sp>
          <p:nvSpPr>
            <p:cNvPr id="6" name="Rectangle 4"/>
            <p:cNvSpPr>
              <a:spLocks noChangeArrowheads="1"/>
            </p:cNvSpPr>
            <p:nvPr/>
          </p:nvSpPr>
          <p:spPr bwMode="hidden">
            <a:xfrm>
              <a:off x="1081" y="1065"/>
              <a:ext cx="4679" cy="1596"/>
            </a:xfrm>
            <a:prstGeom prst="rect">
              <a:avLst/>
            </a:prstGeom>
            <a:solidFill>
              <a:schemeClr val="bg2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1" hangingPunct="1"/>
              <a:endParaRPr lang="en-US" sz="2400" dirty="0">
                <a:latin typeface="Times New Roman" pitchFamily="18" charset="0"/>
              </a:endParaRPr>
            </a:p>
          </p:txBody>
        </p:sp>
        <p:grpSp>
          <p:nvGrpSpPr>
            <p:cNvPr id="7" name="Group 5"/>
            <p:cNvGrpSpPr>
              <a:grpSpLocks/>
            </p:cNvGrpSpPr>
            <p:nvPr/>
          </p:nvGrpSpPr>
          <p:grpSpPr bwMode="auto">
            <a:xfrm>
              <a:off x="0" y="672"/>
              <a:ext cx="1806" cy="1989"/>
              <a:chOff x="0" y="672"/>
              <a:chExt cx="1806" cy="1989"/>
            </a:xfrm>
          </p:grpSpPr>
          <p:sp>
            <p:nvSpPr>
              <p:cNvPr id="8" name="Rectangle 6"/>
              <p:cNvSpPr>
                <a:spLocks noChangeArrowheads="1"/>
              </p:cNvSpPr>
              <p:nvPr userDrawn="1"/>
            </p:nvSpPr>
            <p:spPr bwMode="auto">
              <a:xfrm>
                <a:off x="361" y="2257"/>
                <a:ext cx="363" cy="404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lang="en-US" sz="2400" dirty="0">
                  <a:latin typeface="Times New Roman" pitchFamily="18" charset="0"/>
                </a:endParaRPr>
              </a:p>
            </p:txBody>
          </p:sp>
          <p:sp>
            <p:nvSpPr>
              <p:cNvPr id="9" name="Rectangle 7"/>
              <p:cNvSpPr>
                <a:spLocks noChangeArrowheads="1"/>
              </p:cNvSpPr>
              <p:nvPr userDrawn="1"/>
            </p:nvSpPr>
            <p:spPr bwMode="auto">
              <a:xfrm>
                <a:off x="1081" y="1065"/>
                <a:ext cx="362" cy="405"/>
              </a:xfrm>
              <a:prstGeom prst="rect">
                <a:avLst/>
              </a:prstGeom>
              <a:solidFill>
                <a:schemeClr val="folHlink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lang="en-US" sz="2400" dirty="0">
                  <a:latin typeface="Times New Roman" pitchFamily="18" charset="0"/>
                </a:endParaRPr>
              </a:p>
            </p:txBody>
          </p:sp>
          <p:sp>
            <p:nvSpPr>
              <p:cNvPr id="10" name="Rectangle 8"/>
              <p:cNvSpPr>
                <a:spLocks noChangeArrowheads="1"/>
              </p:cNvSpPr>
              <p:nvPr userDrawn="1"/>
            </p:nvSpPr>
            <p:spPr bwMode="auto">
              <a:xfrm>
                <a:off x="1437" y="672"/>
                <a:ext cx="369" cy="400"/>
              </a:xfrm>
              <a:prstGeom prst="rect">
                <a:avLst/>
              </a:prstGeom>
              <a:solidFill>
                <a:schemeClr val="folHlink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lang="en-US" sz="2400" dirty="0">
                  <a:latin typeface="Times New Roman" pitchFamily="18" charset="0"/>
                </a:endParaRPr>
              </a:p>
            </p:txBody>
          </p:sp>
          <p:sp>
            <p:nvSpPr>
              <p:cNvPr id="11" name="Rectangle 9"/>
              <p:cNvSpPr>
                <a:spLocks noChangeArrowheads="1"/>
              </p:cNvSpPr>
              <p:nvPr userDrawn="1"/>
            </p:nvSpPr>
            <p:spPr bwMode="auto">
              <a:xfrm>
                <a:off x="719" y="2257"/>
                <a:ext cx="368" cy="404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lang="en-US" sz="2400" dirty="0">
                  <a:latin typeface="Times New Roman" pitchFamily="18" charset="0"/>
                </a:endParaRPr>
              </a:p>
            </p:txBody>
          </p:sp>
          <p:sp>
            <p:nvSpPr>
              <p:cNvPr id="12" name="Rectangle 10"/>
              <p:cNvSpPr>
                <a:spLocks noChangeArrowheads="1"/>
              </p:cNvSpPr>
              <p:nvPr userDrawn="1"/>
            </p:nvSpPr>
            <p:spPr bwMode="auto">
              <a:xfrm>
                <a:off x="1437" y="1065"/>
                <a:ext cx="369" cy="405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lang="en-US" sz="2400" dirty="0">
                  <a:latin typeface="Times New Roman" pitchFamily="18" charset="0"/>
                </a:endParaRPr>
              </a:p>
            </p:txBody>
          </p:sp>
          <p:sp>
            <p:nvSpPr>
              <p:cNvPr id="13" name="Rectangle 11"/>
              <p:cNvSpPr>
                <a:spLocks noChangeArrowheads="1"/>
              </p:cNvSpPr>
              <p:nvPr userDrawn="1"/>
            </p:nvSpPr>
            <p:spPr bwMode="auto">
              <a:xfrm>
                <a:off x="719" y="1464"/>
                <a:ext cx="368" cy="399"/>
              </a:xfrm>
              <a:prstGeom prst="rect">
                <a:avLst/>
              </a:prstGeom>
              <a:solidFill>
                <a:schemeClr val="folHlink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lang="en-US" sz="2400" dirty="0">
                  <a:latin typeface="Times New Roman" pitchFamily="18" charset="0"/>
                </a:endParaRPr>
              </a:p>
            </p:txBody>
          </p:sp>
          <p:sp>
            <p:nvSpPr>
              <p:cNvPr id="14" name="Rectangle 12"/>
              <p:cNvSpPr>
                <a:spLocks noChangeArrowheads="1"/>
              </p:cNvSpPr>
              <p:nvPr userDrawn="1"/>
            </p:nvSpPr>
            <p:spPr bwMode="auto">
              <a:xfrm>
                <a:off x="0" y="1464"/>
                <a:ext cx="367" cy="399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lang="en-US" sz="2400" dirty="0">
                  <a:latin typeface="Times New Roman" pitchFamily="18" charset="0"/>
                </a:endParaRPr>
              </a:p>
            </p:txBody>
          </p:sp>
          <p:sp>
            <p:nvSpPr>
              <p:cNvPr id="15" name="Rectangle 13"/>
              <p:cNvSpPr>
                <a:spLocks noChangeArrowheads="1"/>
              </p:cNvSpPr>
              <p:nvPr userDrawn="1"/>
            </p:nvSpPr>
            <p:spPr bwMode="auto">
              <a:xfrm>
                <a:off x="1081" y="1464"/>
                <a:ext cx="362" cy="399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lang="en-US" sz="2400" dirty="0">
                  <a:latin typeface="Times New Roman" pitchFamily="18" charset="0"/>
                </a:endParaRPr>
              </a:p>
            </p:txBody>
          </p:sp>
          <p:sp>
            <p:nvSpPr>
              <p:cNvPr id="16" name="Rectangle 14"/>
              <p:cNvSpPr>
                <a:spLocks noChangeArrowheads="1"/>
              </p:cNvSpPr>
              <p:nvPr userDrawn="1"/>
            </p:nvSpPr>
            <p:spPr bwMode="auto">
              <a:xfrm>
                <a:off x="361" y="1857"/>
                <a:ext cx="363" cy="406"/>
              </a:xfrm>
              <a:prstGeom prst="rect">
                <a:avLst/>
              </a:prstGeom>
              <a:solidFill>
                <a:schemeClr val="folHlink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lang="en-US" sz="2400" dirty="0">
                  <a:latin typeface="Times New Roman" pitchFamily="18" charset="0"/>
                </a:endParaRPr>
              </a:p>
            </p:txBody>
          </p:sp>
          <p:sp>
            <p:nvSpPr>
              <p:cNvPr id="17" name="Rectangle 15"/>
              <p:cNvSpPr>
                <a:spLocks noChangeArrowheads="1"/>
              </p:cNvSpPr>
              <p:nvPr userDrawn="1"/>
            </p:nvSpPr>
            <p:spPr bwMode="auto">
              <a:xfrm>
                <a:off x="719" y="1857"/>
                <a:ext cx="368" cy="406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lang="en-US" sz="2400" dirty="0">
                  <a:latin typeface="Times New Roman" pitchFamily="18" charset="0"/>
                </a:endParaRPr>
              </a:p>
            </p:txBody>
          </p:sp>
        </p:grpSp>
      </p:grpSp>
      <p:sp>
        <p:nvSpPr>
          <p:cNvPr id="5139" name="Rectangle 19"/>
          <p:cNvSpPr>
            <a:spLocks noGrp="1" noChangeArrowheads="1"/>
          </p:cNvSpPr>
          <p:nvPr>
            <p:ph type="ctrTitle"/>
          </p:nvPr>
        </p:nvSpPr>
        <p:spPr>
          <a:xfrm>
            <a:off x="2971800" y="1828800"/>
            <a:ext cx="6019800" cy="2209800"/>
          </a:xfrm>
        </p:spPr>
        <p:txBody>
          <a:bodyPr/>
          <a:lstStyle>
            <a:lvl1pPr>
              <a:defRPr sz="50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140" name="Rectangle 20"/>
          <p:cNvSpPr>
            <a:spLocks noGrp="1" noChangeArrowheads="1"/>
          </p:cNvSpPr>
          <p:nvPr>
            <p:ph type="subTitle" idx="1"/>
          </p:nvPr>
        </p:nvSpPr>
        <p:spPr>
          <a:xfrm>
            <a:off x="2971800" y="4267200"/>
            <a:ext cx="6019800" cy="17526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3400"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8" name="Rectangle 1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9" name="Rectangle 1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20" name="Rectangle 1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FF85580-77BF-448A-BFC9-955D2643DC9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E7755C8-687B-4268-A351-9123417937F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457200"/>
            <a:ext cx="2057400" cy="5410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457200"/>
            <a:ext cx="60198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4705CCE-1FB2-4AE1-A3A8-A858719C43E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FEB0DF8-340E-470C-9B45-A7BED93C8D8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09988AA-801E-4EF2-B207-8176F8A129D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81200"/>
            <a:ext cx="4038600" cy="388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4038600" cy="388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543D444-BDD3-431B-8C81-17452812005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8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7A8BBB-681C-466A-88EC-930BA5B2D55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3BADA7-5D1F-4A6E-8E8F-9CF577CAF83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68AF3EA-EFBB-4B66-A4D9-BBAC9DA9981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2640B7A-5C4E-4CA6-8DF8-2D7D55DF125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09E1F7B-1CB5-42AB-8959-3DAA408AF81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2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 Black" pitchFamily="34" charset="0"/>
              </a:defRPr>
            </a:lvl1pPr>
          </a:lstStyle>
          <a:p>
            <a:pPr>
              <a:defRPr/>
            </a:pPr>
            <a:fld id="{8EF02DE2-64BF-4A53-B5D9-5FD25903B9B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1028" name="Group 4"/>
          <p:cNvGrpSpPr>
            <a:grpSpLocks/>
          </p:cNvGrpSpPr>
          <p:nvPr/>
        </p:nvGrpSpPr>
        <p:grpSpPr bwMode="auto">
          <a:xfrm>
            <a:off x="0" y="0"/>
            <a:ext cx="9144000" cy="546100"/>
            <a:chOff x="0" y="0"/>
            <a:chExt cx="5760" cy="344"/>
          </a:xfrm>
        </p:grpSpPr>
        <p:sp>
          <p:nvSpPr>
            <p:cNvPr id="1032" name="Rectangle 5"/>
            <p:cNvSpPr>
              <a:spLocks noChangeArrowheads="1"/>
            </p:cNvSpPr>
            <p:nvPr/>
          </p:nvSpPr>
          <p:spPr bwMode="auto">
            <a:xfrm>
              <a:off x="0" y="0"/>
              <a:ext cx="180" cy="336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endParaRPr lang="en-US" sz="2400" dirty="0">
                <a:latin typeface="Times New Roman" pitchFamily="18" charset="0"/>
              </a:endParaRPr>
            </a:p>
          </p:txBody>
        </p:sp>
        <p:sp>
          <p:nvSpPr>
            <p:cNvPr id="1033" name="Rectangle 6"/>
            <p:cNvSpPr>
              <a:spLocks noChangeArrowheads="1"/>
            </p:cNvSpPr>
            <p:nvPr/>
          </p:nvSpPr>
          <p:spPr bwMode="auto">
            <a:xfrm>
              <a:off x="260" y="85"/>
              <a:ext cx="5500" cy="173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1" hangingPunct="1"/>
              <a:endParaRPr lang="en-US" sz="2400" dirty="0">
                <a:latin typeface="Times New Roman" pitchFamily="18" charset="0"/>
              </a:endParaRPr>
            </a:p>
          </p:txBody>
        </p:sp>
        <p:sp>
          <p:nvSpPr>
            <p:cNvPr id="1034" name="Rectangle 7"/>
            <p:cNvSpPr>
              <a:spLocks noChangeArrowheads="1"/>
            </p:cNvSpPr>
            <p:nvPr/>
          </p:nvSpPr>
          <p:spPr bwMode="auto">
            <a:xfrm>
              <a:off x="258" y="85"/>
              <a:ext cx="87" cy="89"/>
            </a:xfrm>
            <a:prstGeom prst="rect">
              <a:avLst/>
            </a:prstGeom>
            <a:solidFill>
              <a:schemeClr val="folHlink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1" hangingPunct="1"/>
              <a:endParaRPr lang="en-US" dirty="0">
                <a:solidFill>
                  <a:schemeClr val="hlink"/>
                </a:solidFill>
              </a:endParaRPr>
            </a:p>
          </p:txBody>
        </p:sp>
        <p:sp>
          <p:nvSpPr>
            <p:cNvPr id="1035" name="Rectangle 8"/>
            <p:cNvSpPr>
              <a:spLocks noChangeArrowheads="1"/>
            </p:cNvSpPr>
            <p:nvPr/>
          </p:nvSpPr>
          <p:spPr bwMode="auto">
            <a:xfrm>
              <a:off x="345" y="0"/>
              <a:ext cx="88" cy="87"/>
            </a:xfrm>
            <a:prstGeom prst="rect">
              <a:avLst/>
            </a:prstGeom>
            <a:solidFill>
              <a:schemeClr val="folHlink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1" hangingPunct="1"/>
              <a:endParaRPr lang="en-US" dirty="0">
                <a:solidFill>
                  <a:schemeClr val="hlink"/>
                </a:solidFill>
              </a:endParaRPr>
            </a:p>
          </p:txBody>
        </p:sp>
        <p:sp>
          <p:nvSpPr>
            <p:cNvPr id="1036" name="Rectangle 9"/>
            <p:cNvSpPr>
              <a:spLocks noChangeArrowheads="1"/>
            </p:cNvSpPr>
            <p:nvPr/>
          </p:nvSpPr>
          <p:spPr bwMode="auto">
            <a:xfrm>
              <a:off x="345" y="85"/>
              <a:ext cx="88" cy="89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1" hangingPunct="1"/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1037" name="Rectangle 10"/>
            <p:cNvSpPr>
              <a:spLocks noChangeArrowheads="1"/>
            </p:cNvSpPr>
            <p:nvPr/>
          </p:nvSpPr>
          <p:spPr bwMode="auto">
            <a:xfrm>
              <a:off x="173" y="173"/>
              <a:ext cx="86" cy="87"/>
            </a:xfrm>
            <a:prstGeom prst="rect">
              <a:avLst/>
            </a:prstGeom>
            <a:solidFill>
              <a:schemeClr val="folHlink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1" hangingPunct="1"/>
              <a:endParaRPr lang="en-US" dirty="0">
                <a:solidFill>
                  <a:schemeClr val="hlink"/>
                </a:solidFill>
              </a:endParaRPr>
            </a:p>
          </p:txBody>
        </p:sp>
        <p:sp>
          <p:nvSpPr>
            <p:cNvPr id="1038" name="Rectangle 11"/>
            <p:cNvSpPr>
              <a:spLocks noChangeArrowheads="1"/>
            </p:cNvSpPr>
            <p:nvPr/>
          </p:nvSpPr>
          <p:spPr bwMode="auto">
            <a:xfrm>
              <a:off x="83" y="86"/>
              <a:ext cx="89" cy="87"/>
            </a:xfrm>
            <a:prstGeom prst="rect">
              <a:avLst/>
            </a:prstGeom>
            <a:solidFill>
              <a:schemeClr val="bg2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1" hangingPunct="1"/>
              <a:endParaRPr lang="en-US" sz="2400" dirty="0">
                <a:latin typeface="Times New Roman" pitchFamily="18" charset="0"/>
              </a:endParaRPr>
            </a:p>
          </p:txBody>
        </p:sp>
        <p:sp>
          <p:nvSpPr>
            <p:cNvPr id="1039" name="Rectangle 12"/>
            <p:cNvSpPr>
              <a:spLocks noChangeArrowheads="1"/>
            </p:cNvSpPr>
            <p:nvPr/>
          </p:nvSpPr>
          <p:spPr bwMode="auto">
            <a:xfrm>
              <a:off x="258" y="171"/>
              <a:ext cx="87" cy="87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1" hangingPunct="1"/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1040" name="Rectangle 13"/>
            <p:cNvSpPr>
              <a:spLocks noChangeArrowheads="1"/>
            </p:cNvSpPr>
            <p:nvPr/>
          </p:nvSpPr>
          <p:spPr bwMode="auto">
            <a:xfrm>
              <a:off x="173" y="258"/>
              <a:ext cx="86" cy="86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1" hangingPunct="1"/>
              <a:endParaRPr lang="en-US" dirty="0">
                <a:solidFill>
                  <a:schemeClr val="accent2"/>
                </a:solidFill>
              </a:endParaRPr>
            </a:p>
          </p:txBody>
        </p:sp>
      </p:grpSp>
      <p:sp>
        <p:nvSpPr>
          <p:cNvPr id="1029" name="Rectangle 14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457200"/>
            <a:ext cx="8229600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30" name="Rectangle 15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981200"/>
            <a:ext cx="8229600" cy="388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112" name="Rectangle 1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pPr>
              <a:defRPr/>
            </a:pP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75000"/>
        <a:buFont typeface="Wingdings" pitchFamily="2" charset="2"/>
        <a:buChar char="n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80000"/>
        <a:buFont typeface="Wingdings" pitchFamily="2" charset="2"/>
        <a:buChar char="¨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¨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jpe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gif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cspietmllab.herokuapp.com/aboutusnew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cstech.poornima.org/" TargetMode="External"/><Relationship Id="rId5" Type="http://schemas.openxmlformats.org/officeDocument/2006/relationships/hyperlink" Target="http://www.cspiet.poornima.org/KYS_CORE/editHome" TargetMode="External"/><Relationship Id="rId4" Type="http://schemas.openxmlformats.org/officeDocument/2006/relationships/hyperlink" Target="http://www.cspiet.poornima.org/" TargetMode="Externa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gif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gif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TextBox 4"/>
          <p:cNvSpPr txBox="1">
            <a:spLocks noChangeArrowheads="1"/>
          </p:cNvSpPr>
          <p:nvPr/>
        </p:nvSpPr>
        <p:spPr bwMode="auto">
          <a:xfrm>
            <a:off x="0" y="3505201"/>
            <a:ext cx="9144000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latin typeface="Cambria" pitchFamily="18" charset="0"/>
              </a:rPr>
              <a:t>FINAL YEAR PROJECTS</a:t>
            </a:r>
          </a:p>
          <a:p>
            <a:pPr algn="ctr"/>
            <a:r>
              <a:rPr lang="en-US" sz="2800" b="1" dirty="0">
                <a:latin typeface="Bookman Old Style" pitchFamily="18" charset="0"/>
              </a:rPr>
              <a:t>Academic Session: </a:t>
            </a:r>
            <a:r>
              <a:rPr lang="en-US" sz="2800" b="1" dirty="0" smtClean="0">
                <a:latin typeface="Bookman Old Style" pitchFamily="18" charset="0"/>
              </a:rPr>
              <a:t>2023-24</a:t>
            </a:r>
            <a:endParaRPr lang="en-US" sz="2800" b="1" dirty="0">
              <a:latin typeface="Bookman Old Style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FEB0DF8-340E-470C-9B45-A7BED93C8D8D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  <p:pic>
        <p:nvPicPr>
          <p:cNvPr id="1026" name="Picture 2" descr="E:\PM\PM_2012_13\Deptt\LOGO\All Logos JPG Files\All Logos JPG Files\PIET Only Logo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11500" y="407987"/>
            <a:ext cx="2919413" cy="3097213"/>
          </a:xfrm>
          <a:prstGeom prst="rect">
            <a:avLst/>
          </a:prstGeom>
          <a:noFill/>
        </p:spPr>
      </p:pic>
      <p:pic>
        <p:nvPicPr>
          <p:cNvPr id="1027" name="Picture 3" descr="E:\PM\PM_2012_13\Deptt\LOGO\All Logos JPG Files\All Logos JPG Files\PIET Only Name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1588" y="4572000"/>
            <a:ext cx="9147176" cy="21399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457200" y="1752600"/>
            <a:ext cx="8229600" cy="5105400"/>
          </a:xfrm>
          <a:prstGeom prst="rect">
            <a:avLst/>
          </a:prstGeom>
        </p:spPr>
        <p:txBody>
          <a:bodyPr/>
          <a:lstStyle/>
          <a:p>
            <a:pPr marL="457200" indent="-457200" algn="just">
              <a:buFont typeface="Arial" pitchFamily="34" charset="0"/>
              <a:buChar char="•"/>
            </a:pPr>
            <a:r>
              <a:rPr lang="en-US" sz="3200" dirty="0">
                <a:latin typeface="Cambria" pitchFamily="18" charset="0"/>
              </a:rPr>
              <a:t>Agile Meaning – Quick and well-coordinated in movement</a:t>
            </a:r>
          </a:p>
          <a:p>
            <a:pPr marL="457200" indent="-457200" algn="just">
              <a:buFont typeface="Arial" pitchFamily="34" charset="0"/>
              <a:buChar char="•"/>
            </a:pPr>
            <a:r>
              <a:rPr lang="en-US" sz="3200" dirty="0">
                <a:latin typeface="Cambria" pitchFamily="18" charset="0"/>
              </a:rPr>
              <a:t>Based on iterative and incremental development</a:t>
            </a:r>
          </a:p>
          <a:p>
            <a:pPr marL="457200" indent="-457200" algn="just">
              <a:buFont typeface="Arial" pitchFamily="34" charset="0"/>
              <a:buChar char="•"/>
            </a:pPr>
            <a:r>
              <a:rPr lang="en-US" sz="3200" dirty="0">
                <a:latin typeface="Cambria" pitchFamily="18" charset="0"/>
              </a:rPr>
              <a:t>Aims to allow a high level flexibility</a:t>
            </a:r>
          </a:p>
          <a:p>
            <a:pPr marL="457200" indent="-457200" algn="just">
              <a:buFont typeface="Arial" pitchFamily="34" charset="0"/>
              <a:buChar char="•"/>
            </a:pPr>
            <a:r>
              <a:rPr lang="en-US" sz="3200" dirty="0">
                <a:latin typeface="Cambria" pitchFamily="18" charset="0"/>
              </a:rPr>
              <a:t>Requires close collaboration with the customer or stakeholder. </a:t>
            </a:r>
          </a:p>
          <a:p>
            <a:pPr algn="just"/>
            <a:endParaRPr lang="en-US" sz="3200" dirty="0">
              <a:latin typeface="Cambria" pitchFamily="18" charset="0"/>
            </a:endParaRP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0" y="533400"/>
            <a:ext cx="7848600" cy="762000"/>
          </a:xfrm>
          <a:prstGeom prst="rect">
            <a:avLst/>
          </a:prstGeom>
        </p:spPr>
        <p:txBody>
          <a:bodyPr/>
          <a:lstStyle/>
          <a:p>
            <a:pPr algn="ctr" eaLnBrk="1" hangingPunct="1">
              <a:defRPr/>
            </a:pPr>
            <a:r>
              <a:rPr lang="en-US" sz="4000" b="1" kern="0" dirty="0">
                <a:latin typeface="Cambria" pitchFamily="18" charset="0"/>
              </a:rPr>
              <a:t>Approach</a:t>
            </a:r>
            <a:endParaRPr lang="en-US" sz="4000" b="1" kern="0" dirty="0">
              <a:latin typeface="Cambria" pitchFamily="18" charset="0"/>
              <a:ea typeface="+mj-ea"/>
              <a:cs typeface="+mj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68AF3EA-EFBB-4B66-A4D9-BBAC9DA99814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pic>
        <p:nvPicPr>
          <p:cNvPr id="2050" name="Picture 2" descr="E:\PM\PM_2012_13\Deptt\LOGO\All Logos JPG Files\All Logos JPG Files\PIET Only Logo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51139" y="0"/>
            <a:ext cx="1292861" cy="13716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5496623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457200" y="1752600"/>
            <a:ext cx="8229600" cy="5105400"/>
          </a:xfrm>
          <a:prstGeom prst="rect">
            <a:avLst/>
          </a:prstGeom>
        </p:spPr>
        <p:txBody>
          <a:bodyPr/>
          <a:lstStyle/>
          <a:p>
            <a:pPr lvl="1" algn="just"/>
            <a:r>
              <a:rPr lang="en-US" sz="3200" b="1" dirty="0">
                <a:latin typeface="Cambria" pitchFamily="18" charset="0"/>
              </a:rPr>
              <a:t>Individuals and interactions</a:t>
            </a:r>
            <a:r>
              <a:rPr lang="en-US" sz="3200" dirty="0">
                <a:latin typeface="Cambria" pitchFamily="18" charset="0"/>
              </a:rPr>
              <a:t> over processes and tools </a:t>
            </a:r>
          </a:p>
          <a:p>
            <a:pPr lvl="1" algn="just"/>
            <a:r>
              <a:rPr lang="en-US" sz="3200" b="1" dirty="0">
                <a:latin typeface="Cambria" pitchFamily="18" charset="0"/>
              </a:rPr>
              <a:t>Working software </a:t>
            </a:r>
            <a:r>
              <a:rPr lang="en-US" sz="3200" dirty="0">
                <a:latin typeface="Cambria" pitchFamily="18" charset="0"/>
              </a:rPr>
              <a:t>over comprehensive documentation </a:t>
            </a:r>
            <a:endParaRPr lang="en-US" sz="3200" b="1" dirty="0">
              <a:latin typeface="Cambria" pitchFamily="18" charset="0"/>
            </a:endParaRPr>
          </a:p>
          <a:p>
            <a:pPr lvl="1" algn="just"/>
            <a:r>
              <a:rPr lang="en-US" sz="3200" b="1" dirty="0">
                <a:latin typeface="Cambria" pitchFamily="18" charset="0"/>
              </a:rPr>
              <a:t>Customer collaboration </a:t>
            </a:r>
            <a:r>
              <a:rPr lang="en-US" sz="3200" dirty="0">
                <a:latin typeface="Cambria" pitchFamily="18" charset="0"/>
              </a:rPr>
              <a:t>over contract negotiation </a:t>
            </a:r>
            <a:endParaRPr lang="en-US" sz="3200" b="1" dirty="0">
              <a:latin typeface="Cambria" pitchFamily="18" charset="0"/>
            </a:endParaRPr>
          </a:p>
          <a:p>
            <a:pPr lvl="1" algn="just"/>
            <a:r>
              <a:rPr lang="en-US" sz="3200" b="1" dirty="0">
                <a:latin typeface="Cambria" pitchFamily="18" charset="0"/>
              </a:rPr>
              <a:t>Responding to change</a:t>
            </a:r>
            <a:r>
              <a:rPr lang="en-US" sz="3200" dirty="0">
                <a:latin typeface="Cambria" pitchFamily="18" charset="0"/>
              </a:rPr>
              <a:t> over following a plan </a:t>
            </a: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0" y="533400"/>
            <a:ext cx="7848600" cy="762000"/>
          </a:xfrm>
          <a:prstGeom prst="rect">
            <a:avLst/>
          </a:prstGeom>
        </p:spPr>
        <p:txBody>
          <a:bodyPr/>
          <a:lstStyle/>
          <a:p>
            <a:pPr algn="ctr" eaLnBrk="1" hangingPunct="1">
              <a:defRPr/>
            </a:pPr>
            <a:r>
              <a:rPr lang="en-US" sz="4000" b="1" kern="0" dirty="0">
                <a:latin typeface="Cambria" pitchFamily="18" charset="0"/>
              </a:rPr>
              <a:t>AGILE</a:t>
            </a:r>
            <a:endParaRPr lang="en-US" sz="4000" b="1" kern="0" dirty="0">
              <a:latin typeface="Cambria" pitchFamily="18" charset="0"/>
              <a:ea typeface="+mj-ea"/>
              <a:cs typeface="+mj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68AF3EA-EFBB-4B66-A4D9-BBAC9DA99814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pic>
        <p:nvPicPr>
          <p:cNvPr id="2050" name="Picture 2" descr="E:\PM\PM_2012_13\Deptt\LOGO\All Logos JPG Files\All Logos JPG Files\PIET Only Logo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51139" y="0"/>
            <a:ext cx="1292861" cy="13716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2870123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0" y="533400"/>
            <a:ext cx="7848600" cy="762000"/>
          </a:xfrm>
          <a:prstGeom prst="rect">
            <a:avLst/>
          </a:prstGeom>
        </p:spPr>
        <p:txBody>
          <a:bodyPr/>
          <a:lstStyle/>
          <a:p>
            <a:pPr algn="ctr" eaLnBrk="1" hangingPunct="1">
              <a:defRPr/>
            </a:pPr>
            <a:r>
              <a:rPr lang="en-US" sz="4000" b="1" kern="0" dirty="0">
                <a:latin typeface="Cambria" pitchFamily="18" charset="0"/>
              </a:rPr>
              <a:t>AGILE</a:t>
            </a:r>
            <a:endParaRPr lang="en-US" sz="4000" b="1" kern="0" dirty="0">
              <a:latin typeface="Cambria" pitchFamily="18" charset="0"/>
              <a:ea typeface="+mj-ea"/>
              <a:cs typeface="+mj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68AF3EA-EFBB-4B66-A4D9-BBAC9DA99814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pic>
        <p:nvPicPr>
          <p:cNvPr id="2050" name="Picture 2" descr="E:\PM\PM_2012_13\Deptt\LOGO\All Logos JPG Files\All Logos JPG Files\PIET Only Logo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51139" y="0"/>
            <a:ext cx="1292861" cy="1371600"/>
          </a:xfrm>
          <a:prstGeom prst="rect">
            <a:avLst/>
          </a:prstGeom>
          <a:noFill/>
        </p:spPr>
      </p:pic>
      <p:pic>
        <p:nvPicPr>
          <p:cNvPr id="2" name="Picture 2" descr="G:\2014-15\Projects\Agile\FocusAreas_AppDev_FeaturedArticles_Mar2008_Figure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28601" y="1168146"/>
            <a:ext cx="8686799" cy="5689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7900021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457200" y="1752600"/>
            <a:ext cx="8229600" cy="5105400"/>
          </a:xfrm>
          <a:prstGeom prst="rect">
            <a:avLst/>
          </a:prstGeom>
        </p:spPr>
        <p:txBody>
          <a:bodyPr/>
          <a:lstStyle/>
          <a:p>
            <a:pPr algn="just"/>
            <a:r>
              <a:rPr lang="en-US" sz="3200" b="1" dirty="0">
                <a:latin typeface="Cambria" pitchFamily="18" charset="0"/>
              </a:rPr>
              <a:t>Agile Methods</a:t>
            </a:r>
          </a:p>
          <a:p>
            <a:pPr algn="just"/>
            <a:endParaRPr lang="en-US" sz="3200" b="1" dirty="0">
              <a:latin typeface="Cambria" pitchFamily="18" charset="0"/>
            </a:endParaRPr>
          </a:p>
          <a:p>
            <a:pPr marL="457200" indent="-457200">
              <a:buFont typeface="Arial" pitchFamily="34" charset="0"/>
              <a:buChar char="•"/>
            </a:pPr>
            <a:r>
              <a:rPr lang="en-US" sz="3200" dirty="0">
                <a:latin typeface="Cambria" pitchFamily="18" charset="0"/>
              </a:rPr>
              <a:t>Scrum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sz="3200" dirty="0">
                <a:latin typeface="Cambria" pitchFamily="18" charset="0"/>
              </a:rPr>
              <a:t>Extreme Programming (XP)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sz="3200" dirty="0">
                <a:latin typeface="Cambria" pitchFamily="18" charset="0"/>
              </a:rPr>
              <a:t>Adaptive Software Development (ASD)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sz="3200" dirty="0">
                <a:latin typeface="Cambria" pitchFamily="18" charset="0"/>
              </a:rPr>
              <a:t>Dynamic Systems Development Method (DSDM)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68AF3EA-EFBB-4B66-A4D9-BBAC9DA99814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pic>
        <p:nvPicPr>
          <p:cNvPr id="2050" name="Picture 2" descr="E:\PM\PM_2012_13\Deptt\LOGO\All Logos JPG Files\All Logos JPG Files\PIET Only Logo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51139" y="0"/>
            <a:ext cx="1292861" cy="1371600"/>
          </a:xfrm>
          <a:prstGeom prst="rect">
            <a:avLst/>
          </a:prstGeom>
          <a:noFill/>
        </p:spPr>
      </p:pic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0" y="533400"/>
            <a:ext cx="7848600" cy="762000"/>
          </a:xfrm>
          <a:prstGeom prst="rect">
            <a:avLst/>
          </a:prstGeom>
        </p:spPr>
        <p:txBody>
          <a:bodyPr/>
          <a:lstStyle/>
          <a:p>
            <a:pPr algn="ctr" eaLnBrk="1" hangingPunct="1">
              <a:defRPr/>
            </a:pPr>
            <a:r>
              <a:rPr lang="en-US" sz="4000" b="1" kern="0" dirty="0">
                <a:latin typeface="Cambria" pitchFamily="18" charset="0"/>
              </a:rPr>
              <a:t>AGILE</a:t>
            </a:r>
            <a:endParaRPr lang="en-US" sz="4000" b="1" kern="0" dirty="0">
              <a:latin typeface="Cambria" pitchFamily="18" charset="0"/>
              <a:ea typeface="+mj-ea"/>
              <a:cs typeface="+mj-cs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457200" y="1676400"/>
            <a:ext cx="8229600" cy="3276600"/>
          </a:xfrm>
          <a:prstGeom prst="rect">
            <a:avLst/>
          </a:prstGeom>
        </p:spPr>
        <p:txBody>
          <a:bodyPr/>
          <a:lstStyle/>
          <a:p>
            <a:pPr algn="just"/>
            <a:endParaRPr lang="en-US" sz="3200" b="1" dirty="0">
              <a:latin typeface="Cambria" pitchFamily="18" charset="0"/>
            </a:endParaRPr>
          </a:p>
          <a:p>
            <a:pPr algn="just"/>
            <a:endParaRPr lang="en-US" sz="3200" b="1" dirty="0">
              <a:latin typeface="Cambria" pitchFamily="18" charset="0"/>
            </a:endParaRPr>
          </a:p>
          <a:p>
            <a:pPr algn="ctr"/>
            <a:r>
              <a:rPr lang="en-US" sz="16600" b="1" dirty="0">
                <a:latin typeface="Cambria" pitchFamily="18" charset="0"/>
              </a:rPr>
              <a:t>SCRUM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3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143000" y="1676400"/>
            <a:ext cx="8001000" cy="2514600"/>
          </a:xfrm>
        </p:spPr>
        <p:txBody>
          <a:bodyPr/>
          <a:lstStyle/>
          <a:p>
            <a:pPr algn="ctr" eaLnBrk="1" hangingPunct="1"/>
            <a:r>
              <a:rPr lang="en-US" sz="7200" b="1" dirty="0">
                <a:solidFill>
                  <a:schemeClr val="bg1"/>
                </a:solidFill>
                <a:latin typeface="Cambria" pitchFamily="18" charset="0"/>
              </a:rPr>
              <a:t>What is Scrum?</a:t>
            </a:r>
            <a:endParaRPr lang="en-US" sz="6000" b="1" dirty="0">
              <a:solidFill>
                <a:schemeClr val="bg1"/>
              </a:solidFill>
              <a:latin typeface="Verdana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FF85580-77BF-448A-BFC9-955D2643DC95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pic>
        <p:nvPicPr>
          <p:cNvPr id="6" name="Picture 2" descr="E:\PM\PM_2012_13\Deptt\LOGO\All Logos JPG Files\All Logos JPG Files\PIET Only Logo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92567" y="0"/>
            <a:ext cx="1551433" cy="164592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3758614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457200" y="1752600"/>
            <a:ext cx="8229600" cy="3962400"/>
          </a:xfrm>
          <a:prstGeom prst="rect">
            <a:avLst/>
          </a:prstGeom>
        </p:spPr>
        <p:txBody>
          <a:bodyPr/>
          <a:lstStyle/>
          <a:p>
            <a:pPr algn="just"/>
            <a:r>
              <a:rPr lang="en-US" sz="3200" dirty="0">
                <a:latin typeface="Verdana" pitchFamily="34" charset="0"/>
                <a:ea typeface="Verdana" pitchFamily="34" charset="0"/>
                <a:cs typeface="Verdana" pitchFamily="34" charset="0"/>
              </a:rPr>
              <a:t>Scrum is a management framework for incremental product development using one or more cross-functional, self-organizing teams.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68AF3EA-EFBB-4B66-A4D9-BBAC9DA99814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pic>
        <p:nvPicPr>
          <p:cNvPr id="2050" name="Picture 2" descr="E:\PM\PM_2012_13\Deptt\LOGO\All Logos JPG Files\All Logos JPG Files\PIET Only Logo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51139" y="0"/>
            <a:ext cx="1292861" cy="1371600"/>
          </a:xfrm>
          <a:prstGeom prst="rect">
            <a:avLst/>
          </a:prstGeom>
          <a:noFill/>
        </p:spPr>
      </p:pic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0" y="533400"/>
            <a:ext cx="7848600" cy="762000"/>
          </a:xfrm>
          <a:prstGeom prst="rect">
            <a:avLst/>
          </a:prstGeom>
        </p:spPr>
        <p:txBody>
          <a:bodyPr/>
          <a:lstStyle/>
          <a:p>
            <a:pPr algn="ctr" eaLnBrk="1" hangingPunct="1">
              <a:defRPr/>
            </a:pPr>
            <a:r>
              <a:rPr lang="en-US" sz="4000" b="1" kern="0" dirty="0">
                <a:latin typeface="Cambria" pitchFamily="18" charset="0"/>
              </a:rPr>
              <a:t>What is Scrum?</a:t>
            </a:r>
            <a:endParaRPr lang="en-US" sz="4000" b="1" kern="0" dirty="0">
              <a:latin typeface="Cambria" pitchFamily="18" charset="0"/>
              <a:ea typeface="+mj-ea"/>
              <a:cs typeface="+mj-c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457200" y="1752600"/>
            <a:ext cx="8229600" cy="3962400"/>
          </a:xfrm>
          <a:prstGeom prst="rect">
            <a:avLst/>
          </a:prstGeom>
        </p:spPr>
        <p:txBody>
          <a:bodyPr/>
          <a:lstStyle/>
          <a:p>
            <a:pPr algn="just"/>
            <a:r>
              <a:rPr lang="en-US" sz="3200" dirty="0">
                <a:latin typeface="Verdana" pitchFamily="34" charset="0"/>
                <a:ea typeface="Verdana" pitchFamily="34" charset="0"/>
                <a:cs typeface="Verdana" pitchFamily="34" charset="0"/>
              </a:rPr>
              <a:t>It provides a structure of roles, meetings, rules, and artifacts. Teams are responsible for creating and adapting their processes within this framework.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68AF3EA-EFBB-4B66-A4D9-BBAC9DA99814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pic>
        <p:nvPicPr>
          <p:cNvPr id="2050" name="Picture 2" descr="E:\PM\PM_2012_13\Deptt\LOGO\All Logos JPG Files\All Logos JPG Files\PIET Only Logo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51139" y="0"/>
            <a:ext cx="1292861" cy="1371600"/>
          </a:xfrm>
          <a:prstGeom prst="rect">
            <a:avLst/>
          </a:prstGeom>
          <a:noFill/>
        </p:spPr>
      </p:pic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0" y="533400"/>
            <a:ext cx="7848600" cy="762000"/>
          </a:xfrm>
          <a:prstGeom prst="rect">
            <a:avLst/>
          </a:prstGeom>
        </p:spPr>
        <p:txBody>
          <a:bodyPr/>
          <a:lstStyle/>
          <a:p>
            <a:pPr algn="ctr" eaLnBrk="1" hangingPunct="1">
              <a:defRPr/>
            </a:pPr>
            <a:r>
              <a:rPr lang="en-US" sz="4000" b="1" kern="0" dirty="0">
                <a:latin typeface="Cambria" pitchFamily="18" charset="0"/>
              </a:rPr>
              <a:t>What is Scrum?</a:t>
            </a:r>
            <a:endParaRPr lang="en-US" sz="4000" b="1" kern="0" dirty="0">
              <a:latin typeface="Cambria" pitchFamily="18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2024470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457200" y="1752600"/>
            <a:ext cx="8229600" cy="3962400"/>
          </a:xfrm>
          <a:prstGeom prst="rect">
            <a:avLst/>
          </a:prstGeom>
        </p:spPr>
        <p:txBody>
          <a:bodyPr/>
          <a:lstStyle/>
          <a:p>
            <a:pPr algn="just"/>
            <a:r>
              <a:rPr lang="en-US" sz="3200" dirty="0">
                <a:latin typeface="Verdana" pitchFamily="34" charset="0"/>
                <a:ea typeface="Verdana" pitchFamily="34" charset="0"/>
                <a:cs typeface="Verdana" pitchFamily="34" charset="0"/>
              </a:rPr>
              <a:t>Scrum uses fixed-length iterations, called Sprints, which are typically 1-2 weeks long (never more than 30 days). Scrum teams attempt to build a potentially shippable (properly tested) product increment every iteration.</a:t>
            </a:r>
          </a:p>
          <a:p>
            <a:pPr algn="just"/>
            <a:endParaRPr lang="en-US" sz="32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algn="just"/>
            <a:endParaRPr lang="en-US" sz="32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68AF3EA-EFBB-4B66-A4D9-BBAC9DA99814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pic>
        <p:nvPicPr>
          <p:cNvPr id="2050" name="Picture 2" descr="E:\PM\PM_2012_13\Deptt\LOGO\All Logos JPG Files\All Logos JPG Files\PIET Only Logo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51139" y="0"/>
            <a:ext cx="1292861" cy="1371600"/>
          </a:xfrm>
          <a:prstGeom prst="rect">
            <a:avLst/>
          </a:prstGeom>
          <a:noFill/>
        </p:spPr>
      </p:pic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0" y="533400"/>
            <a:ext cx="7848600" cy="762000"/>
          </a:xfrm>
          <a:prstGeom prst="rect">
            <a:avLst/>
          </a:prstGeom>
        </p:spPr>
        <p:txBody>
          <a:bodyPr/>
          <a:lstStyle/>
          <a:p>
            <a:pPr algn="ctr" eaLnBrk="1" hangingPunct="1">
              <a:defRPr/>
            </a:pPr>
            <a:r>
              <a:rPr lang="en-US" sz="4000" b="1" kern="0" dirty="0">
                <a:latin typeface="Cambria" pitchFamily="18" charset="0"/>
              </a:rPr>
              <a:t>What is Scrum?</a:t>
            </a:r>
            <a:endParaRPr lang="en-US" sz="4000" b="1" kern="0" dirty="0">
              <a:latin typeface="Cambria" pitchFamily="18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3364201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raditional “waterfall” development depends on a perfect understanding of the product requirements at the outset and minimal errors executing each phase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1524000"/>
            <a:ext cx="9144000" cy="5334000"/>
          </a:xfrm>
          <a:prstGeom prst="rect">
            <a:avLst/>
          </a:prstGeom>
          <a:noFill/>
        </p:spPr>
      </p:pic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68AF3EA-EFBB-4B66-A4D9-BBAC9DA99814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pic>
        <p:nvPicPr>
          <p:cNvPr id="2050" name="Picture 2" descr="E:\PM\PM_2012_13\Deptt\LOGO\All Logos JPG Files\All Logos JPG Files\PIET Only Logo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851139" y="0"/>
            <a:ext cx="1292861" cy="1371600"/>
          </a:xfrm>
          <a:prstGeom prst="rect">
            <a:avLst/>
          </a:prstGeom>
          <a:noFill/>
        </p:spPr>
      </p:pic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0" y="533400"/>
            <a:ext cx="7848600" cy="762000"/>
          </a:xfrm>
          <a:prstGeom prst="rect">
            <a:avLst/>
          </a:prstGeom>
        </p:spPr>
        <p:txBody>
          <a:bodyPr/>
          <a:lstStyle/>
          <a:p>
            <a:pPr algn="ctr" eaLnBrk="1" hangingPunct="1">
              <a:defRPr/>
            </a:pPr>
            <a:r>
              <a:rPr lang="en-US" sz="4000" b="1" kern="0" dirty="0">
                <a:latin typeface="Cambria" pitchFamily="18" charset="0"/>
              </a:rPr>
              <a:t>What is Scrum?</a:t>
            </a:r>
            <a:endParaRPr lang="en-US" sz="4000" b="1" kern="0" dirty="0">
              <a:latin typeface="Cambria" pitchFamily="18" charset="0"/>
              <a:ea typeface="+mj-ea"/>
              <a:cs typeface="+mj-cs"/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699210895"/>
              </p:ext>
            </p:extLst>
          </p:nvPr>
        </p:nvGraphicFramePr>
        <p:xfrm>
          <a:off x="0" y="1473517"/>
          <a:ext cx="9144000" cy="28384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3529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7299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77771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735291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834272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754145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641023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810705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  <a:gridCol w="777712">
                  <a:extLst>
                    <a:ext uri="{9D8B030D-6E8A-4147-A177-3AD203B41FA5}">
                      <a16:colId xmlns:a16="http://schemas.microsoft.com/office/drawing/2014/main" xmlns="" val="20008"/>
                    </a:ext>
                  </a:extLst>
                </a:gridCol>
                <a:gridCol w="721150">
                  <a:extLst>
                    <a:ext uri="{9D8B030D-6E8A-4147-A177-3AD203B41FA5}">
                      <a16:colId xmlns:a16="http://schemas.microsoft.com/office/drawing/2014/main" xmlns="" val="20009"/>
                    </a:ext>
                  </a:extLst>
                </a:gridCol>
                <a:gridCol w="810705">
                  <a:extLst>
                    <a:ext uri="{9D8B030D-6E8A-4147-A177-3AD203B41FA5}">
                      <a16:colId xmlns:a16="http://schemas.microsoft.com/office/drawing/2014/main" xmlns="" val="20010"/>
                    </a:ext>
                  </a:extLst>
                </a:gridCol>
                <a:gridCol w="772997">
                  <a:extLst>
                    <a:ext uri="{9D8B030D-6E8A-4147-A177-3AD203B41FA5}">
                      <a16:colId xmlns:a16="http://schemas.microsoft.com/office/drawing/2014/main" xmlns="" val="20011"/>
                    </a:ext>
                  </a:extLst>
                </a:gridCol>
              </a:tblGrid>
              <a:tr h="2476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>
                          <a:effectLst/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Jan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Verdana" pitchFamily="34" charset="0"/>
                        <a:ea typeface="Verdana" pitchFamily="34" charset="0"/>
                        <a:cs typeface="Verdana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>
                          <a:effectLst/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Feb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Verdana" pitchFamily="34" charset="0"/>
                        <a:ea typeface="Verdana" pitchFamily="34" charset="0"/>
                        <a:cs typeface="Verdana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>
                          <a:effectLst/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Mar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Verdana" pitchFamily="34" charset="0"/>
                        <a:ea typeface="Verdana" pitchFamily="34" charset="0"/>
                        <a:cs typeface="Verdana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>
                          <a:effectLst/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Apr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Verdana" pitchFamily="34" charset="0"/>
                        <a:ea typeface="Verdana" pitchFamily="34" charset="0"/>
                        <a:cs typeface="Verdana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>
                          <a:effectLst/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May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Verdana" pitchFamily="34" charset="0"/>
                        <a:ea typeface="Verdana" pitchFamily="34" charset="0"/>
                        <a:cs typeface="Verdana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>
                          <a:effectLst/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Jun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Verdana" pitchFamily="34" charset="0"/>
                        <a:ea typeface="Verdana" pitchFamily="34" charset="0"/>
                        <a:cs typeface="Verdana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>
                          <a:effectLst/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Jul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Verdana" pitchFamily="34" charset="0"/>
                        <a:ea typeface="Verdana" pitchFamily="34" charset="0"/>
                        <a:cs typeface="Verdana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>
                          <a:effectLst/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Aug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Verdana" pitchFamily="34" charset="0"/>
                        <a:ea typeface="Verdana" pitchFamily="34" charset="0"/>
                        <a:cs typeface="Verdana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>
                          <a:effectLst/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Sep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Verdana" pitchFamily="34" charset="0"/>
                        <a:ea typeface="Verdana" pitchFamily="34" charset="0"/>
                        <a:cs typeface="Verdana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>
                          <a:effectLst/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Oct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Verdana" pitchFamily="34" charset="0"/>
                        <a:ea typeface="Verdana" pitchFamily="34" charset="0"/>
                        <a:cs typeface="Verdana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>
                          <a:effectLst/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Nov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Verdana" pitchFamily="34" charset="0"/>
                        <a:ea typeface="Verdana" pitchFamily="34" charset="0"/>
                        <a:cs typeface="Verdana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effectLst/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Dec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Verdana" pitchFamily="34" charset="0"/>
                        <a:ea typeface="Verdana" pitchFamily="34" charset="0"/>
                        <a:cs typeface="Verdana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23574433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68AF3EA-EFBB-4B66-A4D9-BBAC9DA99814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pic>
        <p:nvPicPr>
          <p:cNvPr id="2050" name="Picture 2" descr="E:\PM\PM_2012_13\Deptt\LOGO\All Logos JPG Files\All Logos JPG Files\PIET Only Logo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51139" y="0"/>
            <a:ext cx="1292861" cy="1371600"/>
          </a:xfrm>
          <a:prstGeom prst="rect">
            <a:avLst/>
          </a:prstGeom>
          <a:noFill/>
        </p:spPr>
      </p:pic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0" y="533400"/>
            <a:ext cx="7848600" cy="762000"/>
          </a:xfrm>
          <a:prstGeom prst="rect">
            <a:avLst/>
          </a:prstGeom>
        </p:spPr>
        <p:txBody>
          <a:bodyPr/>
          <a:lstStyle/>
          <a:p>
            <a:pPr algn="ctr" eaLnBrk="1" hangingPunct="1">
              <a:defRPr/>
            </a:pPr>
            <a:r>
              <a:rPr lang="en-US" sz="4000" b="1" kern="0" dirty="0">
                <a:latin typeface="Cambria" pitchFamily="18" charset="0"/>
              </a:rPr>
              <a:t>What is Scrum?</a:t>
            </a:r>
            <a:endParaRPr lang="en-US" sz="4000" b="1" kern="0" dirty="0">
              <a:latin typeface="Cambria" pitchFamily="18" charset="0"/>
              <a:ea typeface="+mj-ea"/>
              <a:cs typeface="+mj-cs"/>
            </a:endParaRPr>
          </a:p>
        </p:txBody>
      </p:sp>
      <p:pic>
        <p:nvPicPr>
          <p:cNvPr id="3074" name="Picture 2" descr="http://www.afkaronline.org/wp-content/uploads/2015/12/best-Blender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" y="2438400"/>
            <a:ext cx="3470354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previews.123rf.com/images/kudryashka/kudryashka1106/kudryashka110600021/9778118-Mix-of-fruit-juice-in-glass-for-your-design-Stock-Vector-drink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276600" y="3429000"/>
            <a:ext cx="1536192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http://previews.123rf.com/images/kudryashka/kudryashka1106/kudryashka110600021/9778118-Mix-of-fruit-juice-in-glass-for-your-design-Stock-Vector-drink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755471" y="3429000"/>
            <a:ext cx="1536192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http://previews.123rf.com/images/kudryashka/kudryashka1106/kudryashka110600021/9778118-Mix-of-fruit-juice-in-glass-for-your-design-Stock-Vector-drink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128937" y="3429000"/>
            <a:ext cx="1536192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http://previews.123rf.com/images/kudryashka/kudryashka1106/kudryashka110600021/9778118-Mix-of-fruit-juice-in-glass-for-your-design-Stock-Vector-drink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607808" y="3429000"/>
            <a:ext cx="1536192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7148692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1828800"/>
            <a:ext cx="8229600" cy="2209800"/>
          </a:xfrm>
        </p:spPr>
        <p:txBody>
          <a:bodyPr/>
          <a:lstStyle/>
          <a:p>
            <a:pPr algn="ctr" eaLnBrk="1" hangingPunct="1"/>
            <a:r>
              <a:rPr lang="en-US" sz="6000" b="1" dirty="0">
                <a:solidFill>
                  <a:srgbClr val="FF0000"/>
                </a:solidFill>
                <a:latin typeface="Cambria" pitchFamily="18" charset="0"/>
              </a:rPr>
              <a:t>FINAL</a:t>
            </a:r>
            <a:r>
              <a:rPr lang="en-US" sz="6000" b="1" dirty="0">
                <a:latin typeface="Cambria" pitchFamily="18" charset="0"/>
              </a:rPr>
              <a:t> YEAR PROJECTS</a:t>
            </a:r>
            <a:br>
              <a:rPr lang="en-US" sz="6000" b="1" dirty="0">
                <a:latin typeface="Cambria" pitchFamily="18" charset="0"/>
              </a:rPr>
            </a:br>
            <a:r>
              <a:rPr lang="en-US" sz="6000" b="1" dirty="0">
                <a:latin typeface="Cambria" pitchFamily="18" charset="0"/>
              </a:rPr>
              <a:t>Methodology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FF85580-77BF-448A-BFC9-955D2643DC95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pic>
        <p:nvPicPr>
          <p:cNvPr id="6" name="Picture 2" descr="E:\PM\PM_2012_13\Deptt\LOGO\All Logos JPG Files\All Logos JPG Files\PIET Only Logo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420185" y="0"/>
            <a:ext cx="1723815" cy="18288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68AF3EA-EFBB-4B66-A4D9-BBAC9DA99814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pic>
        <p:nvPicPr>
          <p:cNvPr id="2050" name="Picture 2" descr="E:\PM\PM_2012_13\Deptt\LOGO\All Logos JPG Files\All Logos JPG Files\PIET Only Logo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51139" y="0"/>
            <a:ext cx="1292861" cy="1371600"/>
          </a:xfrm>
          <a:prstGeom prst="rect">
            <a:avLst/>
          </a:prstGeom>
          <a:noFill/>
        </p:spPr>
      </p:pic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0" y="533400"/>
            <a:ext cx="7848600" cy="762000"/>
          </a:xfrm>
          <a:prstGeom prst="rect">
            <a:avLst/>
          </a:prstGeom>
        </p:spPr>
        <p:txBody>
          <a:bodyPr/>
          <a:lstStyle/>
          <a:p>
            <a:pPr algn="ctr" eaLnBrk="1" hangingPunct="1">
              <a:defRPr/>
            </a:pPr>
            <a:r>
              <a:rPr lang="en-US" sz="4000" b="1" kern="0" dirty="0">
                <a:latin typeface="Cambria" pitchFamily="18" charset="0"/>
              </a:rPr>
              <a:t>What is Scrum?</a:t>
            </a:r>
            <a:endParaRPr lang="en-US" sz="4000" b="1" kern="0" dirty="0">
              <a:latin typeface="Cambria" pitchFamily="18" charset="0"/>
              <a:ea typeface="+mj-ea"/>
              <a:cs typeface="+mj-cs"/>
            </a:endParaRPr>
          </a:p>
        </p:txBody>
      </p:sp>
      <p:pic>
        <p:nvPicPr>
          <p:cNvPr id="5122" name="Picture 2" descr="http://image.shutterstock.com/z/stock-vector-vector-illustration-unicycle-or-one-wheel-bicycle-cartoon-flat-icon-circus-colorful-bicycle-356075477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9050" y="1447800"/>
            <a:ext cx="257175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://images.all-free-download.com/images/graphicthumb/lescinqailes_bicycle_clip_art_18110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828800" y="3657600"/>
            <a:ext cx="4334256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://previews.123rf.com/images/w1ndcc/w1ndcc1302/w1ndcc130200025/18078031-Bicycle-vector-illustration-in-the-doodle-style-Stock-Vector-tandem-bicycle-vintage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943600" y="1828800"/>
            <a:ext cx="3200400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 bwMode="auto">
          <a:xfrm>
            <a:off x="0" y="3962400"/>
            <a:ext cx="1962150" cy="2286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529328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457200" y="1752600"/>
            <a:ext cx="8229600" cy="3962400"/>
          </a:xfrm>
          <a:prstGeom prst="rect">
            <a:avLst/>
          </a:prstGeom>
        </p:spPr>
        <p:txBody>
          <a:bodyPr/>
          <a:lstStyle/>
          <a:p>
            <a:pPr algn="just"/>
            <a:r>
              <a:rPr lang="en-US" sz="3200" dirty="0">
                <a:latin typeface="Verdana" pitchFamily="34" charset="0"/>
                <a:ea typeface="Verdana" pitchFamily="34" charset="0"/>
                <a:cs typeface="Verdana" pitchFamily="34" charset="0"/>
              </a:rPr>
              <a:t>Scrum is </a:t>
            </a:r>
          </a:p>
          <a:p>
            <a:pPr algn="just"/>
            <a:r>
              <a:rPr lang="en-US" sz="8000" dirty="0">
                <a:latin typeface="AR DARLING" pitchFamily="2" charset="0"/>
                <a:ea typeface="Verdana" pitchFamily="34" charset="0"/>
                <a:cs typeface="Verdana" pitchFamily="34" charset="0"/>
              </a:rPr>
              <a:t>HARD to practice</a:t>
            </a:r>
          </a:p>
          <a:p>
            <a:pPr algn="just"/>
            <a:r>
              <a:rPr lang="en-US" sz="3200" dirty="0">
                <a:latin typeface="Verdana" pitchFamily="34" charset="0"/>
                <a:ea typeface="Verdana" pitchFamily="34" charset="0"/>
                <a:cs typeface="Verdana" pitchFamily="34" charset="0"/>
              </a:rPr>
              <a:t>It takes</a:t>
            </a:r>
          </a:p>
          <a:p>
            <a:pPr algn="just"/>
            <a:r>
              <a:rPr lang="en-US" sz="5400" b="1" dirty="0">
                <a:latin typeface="AR DARLING" pitchFamily="2" charset="0"/>
                <a:ea typeface="Verdana" pitchFamily="34" charset="0"/>
                <a:cs typeface="Verdana" pitchFamily="34" charset="0"/>
              </a:rPr>
              <a:t>courage and commitments</a:t>
            </a:r>
            <a:endParaRPr lang="en-US" sz="3200" b="1" dirty="0">
              <a:latin typeface="AR DARLING" pitchFamily="2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68AF3EA-EFBB-4B66-A4D9-BBAC9DA99814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pic>
        <p:nvPicPr>
          <p:cNvPr id="2050" name="Picture 2" descr="E:\PM\PM_2012_13\Deptt\LOGO\All Logos JPG Files\All Logos JPG Files\PIET Only Logo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51139" y="0"/>
            <a:ext cx="1292861" cy="1371600"/>
          </a:xfrm>
          <a:prstGeom prst="rect">
            <a:avLst/>
          </a:prstGeom>
          <a:noFill/>
        </p:spPr>
      </p:pic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0" y="533400"/>
            <a:ext cx="7848600" cy="762000"/>
          </a:xfrm>
          <a:prstGeom prst="rect">
            <a:avLst/>
          </a:prstGeom>
        </p:spPr>
        <p:txBody>
          <a:bodyPr/>
          <a:lstStyle/>
          <a:p>
            <a:pPr algn="ctr" eaLnBrk="1" hangingPunct="1">
              <a:defRPr/>
            </a:pPr>
            <a:r>
              <a:rPr lang="en-US" sz="4000" b="1" kern="0" dirty="0">
                <a:latin typeface="Cambria" pitchFamily="18" charset="0"/>
              </a:rPr>
              <a:t>Warning…</a:t>
            </a:r>
            <a:endParaRPr lang="en-US" sz="4000" b="1" kern="0" dirty="0">
              <a:latin typeface="Cambria" pitchFamily="18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9969090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G:\2016-17\Computer Engineering\Projects\SCRUM\Scrum Framework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68AF3EA-EFBB-4B66-A4D9-BBAC9DA99814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pic>
        <p:nvPicPr>
          <p:cNvPr id="2050" name="Picture 2" descr="E:\PM\PM_2012_13\Deptt\LOGO\All Logos JPG Files\All Logos JPG Files\PIET Only Logo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851139" y="0"/>
            <a:ext cx="1292861" cy="13716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9149060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143000" y="1676400"/>
            <a:ext cx="8001000" cy="2514600"/>
          </a:xfrm>
        </p:spPr>
        <p:txBody>
          <a:bodyPr/>
          <a:lstStyle/>
          <a:p>
            <a:pPr algn="ctr" eaLnBrk="1" hangingPunct="1"/>
            <a:r>
              <a:rPr lang="en-US" sz="7200" b="1" dirty="0">
                <a:solidFill>
                  <a:schemeClr val="bg1"/>
                </a:solidFill>
                <a:latin typeface="Cambria" pitchFamily="18" charset="0"/>
              </a:rPr>
              <a:t>Scrum Roles</a:t>
            </a:r>
            <a:endParaRPr lang="en-US" sz="6000" b="1" dirty="0">
              <a:solidFill>
                <a:schemeClr val="bg1"/>
              </a:solidFill>
              <a:latin typeface="Verdana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FF85580-77BF-448A-BFC9-955D2643DC95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pic>
        <p:nvPicPr>
          <p:cNvPr id="6" name="Picture 2" descr="E:\PM\PM_2012_13\Deptt\LOGO\All Logos JPG Files\All Logos JPG Files\PIET Only Logo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92567" y="0"/>
            <a:ext cx="1551433" cy="164592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6084079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68AF3EA-EFBB-4B66-A4D9-BBAC9DA99814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6510747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68AF3EA-EFBB-4B66-A4D9-BBAC9DA99814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pic>
        <p:nvPicPr>
          <p:cNvPr id="2050" name="Picture 2" descr="E:\PM\PM_2012_13\Deptt\LOGO\All Logos JPG Files\All Logos JPG Files\PIET Only Logo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51139" y="0"/>
            <a:ext cx="1292861" cy="1371600"/>
          </a:xfrm>
          <a:prstGeom prst="rect">
            <a:avLst/>
          </a:prstGeom>
          <a:noFill/>
        </p:spPr>
      </p:pic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0" y="533400"/>
            <a:ext cx="7848600" cy="762000"/>
          </a:xfrm>
          <a:prstGeom prst="rect">
            <a:avLst/>
          </a:prstGeom>
        </p:spPr>
        <p:txBody>
          <a:bodyPr/>
          <a:lstStyle/>
          <a:p>
            <a:pPr algn="ctr" eaLnBrk="1" hangingPunct="1">
              <a:defRPr/>
            </a:pPr>
            <a:r>
              <a:rPr lang="en-US" sz="4000" b="1" kern="0" dirty="0">
                <a:latin typeface="Cambria" pitchFamily="18" charset="0"/>
              </a:rPr>
              <a:t>SCRUM (Roles)</a:t>
            </a:r>
            <a:endParaRPr lang="en-US" sz="4000" b="1" kern="0" dirty="0">
              <a:latin typeface="Cambria" pitchFamily="18" charset="0"/>
              <a:ea typeface="+mj-ea"/>
              <a:cs typeface="+mj-cs"/>
            </a:endParaRPr>
          </a:p>
        </p:txBody>
      </p:sp>
      <p:pic>
        <p:nvPicPr>
          <p:cNvPr id="3077" name="Picture 5" descr="G:\2016-17\Computer Engineering\Projects\SCRUM\scrum-roles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4253784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68AF3EA-EFBB-4B66-A4D9-BBAC9DA99814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pic>
        <p:nvPicPr>
          <p:cNvPr id="2052" name="Picture 4" descr="G:\2016-17\Computer Engineering\Projects\SCRUM\Scrumteam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9144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41293050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G:\2016-17\Computer Engineering\Projects\SCRUM\Scrum Roles#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68AF3EA-EFBB-4B66-A4D9-BBAC9DA99814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pic>
        <p:nvPicPr>
          <p:cNvPr id="2050" name="Picture 2" descr="E:\PM\PM_2012_13\Deptt\LOGO\All Logos JPG Files\All Logos JPG Files\PIET Only Logo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851139" y="0"/>
            <a:ext cx="1292861" cy="13716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3933141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G:\2016-17\Computer Engineering\Projects\SCRUM\SCRUM-Project-Role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3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68AF3EA-EFBB-4B66-A4D9-BBAC9DA99814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2246995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143000" y="1676400"/>
            <a:ext cx="8001000" cy="2514600"/>
          </a:xfrm>
        </p:spPr>
        <p:txBody>
          <a:bodyPr/>
          <a:lstStyle/>
          <a:p>
            <a:pPr algn="ctr" eaLnBrk="1" hangingPunct="1"/>
            <a:r>
              <a:rPr lang="en-US" sz="7200" b="1" dirty="0">
                <a:solidFill>
                  <a:schemeClr val="bg1"/>
                </a:solidFill>
                <a:latin typeface="Cambria" pitchFamily="18" charset="0"/>
              </a:rPr>
              <a:t>Scrum Meetings</a:t>
            </a:r>
            <a:endParaRPr lang="en-US" sz="6000" b="1" dirty="0">
              <a:solidFill>
                <a:schemeClr val="bg1"/>
              </a:solidFill>
              <a:latin typeface="Verdana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FF85580-77BF-448A-BFC9-955D2643DC95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  <p:pic>
        <p:nvPicPr>
          <p:cNvPr id="6" name="Picture 2" descr="E:\PM\PM_2012_13\Deptt\LOGO\All Logos JPG Files\All Logos JPG Files\PIET Only Logo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92567" y="0"/>
            <a:ext cx="1551433" cy="164592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9846567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E:\PM\PM_2012_13\Projects\Year IV\Sem 7\Images\change-ahead1.jpe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457200"/>
            <a:ext cx="9144000" cy="6400801"/>
          </a:xfrm>
          <a:prstGeom prst="rect">
            <a:avLst/>
          </a:prstGeom>
          <a:noFill/>
        </p:spPr>
      </p:pic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0" y="1066800"/>
            <a:ext cx="2667000" cy="609600"/>
          </a:xfrm>
          <a:prstGeom prst="rect">
            <a:avLst/>
          </a:prstGeom>
        </p:spPr>
        <p:txBody>
          <a:bodyPr/>
          <a:lstStyle/>
          <a:p>
            <a:r>
              <a:rPr lang="en-US" sz="3200" b="1" dirty="0">
                <a:solidFill>
                  <a:schemeClr val="bg1"/>
                </a:solidFill>
                <a:latin typeface="Cambria" pitchFamily="18" charset="0"/>
              </a:rPr>
              <a:t>Methodology</a:t>
            </a: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0" y="304800"/>
            <a:ext cx="7848600" cy="762000"/>
          </a:xfrm>
          <a:prstGeom prst="rect">
            <a:avLst/>
          </a:prstGeom>
        </p:spPr>
        <p:txBody>
          <a:bodyPr/>
          <a:lstStyle/>
          <a:p>
            <a:pPr algn="ctr" eaLnBrk="1" hangingPunct="1">
              <a:defRPr/>
            </a:pPr>
            <a:r>
              <a:rPr lang="en-US" sz="4000" b="1" kern="0" dirty="0">
                <a:solidFill>
                  <a:schemeClr val="bg1"/>
                </a:solidFill>
                <a:latin typeface="Cambria" pitchFamily="18" charset="0"/>
              </a:rPr>
              <a:t>Approach</a:t>
            </a:r>
            <a:endParaRPr lang="en-US" sz="4000" b="1" kern="0" dirty="0">
              <a:solidFill>
                <a:schemeClr val="bg1"/>
              </a:solidFill>
              <a:latin typeface="Cambria" pitchFamily="18" charset="0"/>
              <a:ea typeface="+mj-ea"/>
              <a:cs typeface="+mj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68AF3EA-EFBB-4B66-A4D9-BBAC9DA99814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  <p:pic>
        <p:nvPicPr>
          <p:cNvPr id="2050" name="Picture 2" descr="E:\PM\PM_2012_13\Deptt\LOGO\All Logos JPG Files\All Logos JPG Files\PIET Only Logo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851139" y="0"/>
            <a:ext cx="1292861" cy="13716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3918620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0" y="1295400"/>
            <a:ext cx="9144000" cy="5562600"/>
          </a:xfrm>
          <a:prstGeom prst="rect">
            <a:avLst/>
          </a:prstGeom>
        </p:spPr>
        <p:txBody>
          <a:bodyPr/>
          <a:lstStyle/>
          <a:p>
            <a:pPr marL="457200" indent="-457200">
              <a:buFont typeface="Arial" pitchFamily="34" charset="0"/>
              <a:buChar char="•"/>
            </a:pPr>
            <a:r>
              <a:rPr lang="en-US" sz="3200" dirty="0">
                <a:latin typeface="Cambria" pitchFamily="18" charset="0"/>
              </a:rPr>
              <a:t>Pre-Project /Kick-Off Meeting</a:t>
            </a:r>
          </a:p>
          <a:p>
            <a:pPr marL="457200" indent="-457200">
              <a:buFont typeface="Arial" pitchFamily="34" charset="0"/>
              <a:buChar char="•"/>
            </a:pPr>
            <a:endParaRPr lang="en-US" sz="3200" dirty="0">
              <a:latin typeface="Cambria" pitchFamily="18" charset="0"/>
            </a:endParaRPr>
          </a:p>
          <a:p>
            <a:pPr marL="457200" indent="-457200">
              <a:buFont typeface="Arial" pitchFamily="34" charset="0"/>
              <a:buChar char="•"/>
            </a:pPr>
            <a:r>
              <a:rPr lang="en-US" sz="3200" dirty="0">
                <a:latin typeface="Cambria" pitchFamily="18" charset="0"/>
              </a:rPr>
              <a:t>Sprint Planning Meeting</a:t>
            </a:r>
          </a:p>
          <a:p>
            <a:pPr marL="457200" indent="-457200">
              <a:buFont typeface="Arial" pitchFamily="34" charset="0"/>
              <a:buChar char="•"/>
            </a:pPr>
            <a:endParaRPr lang="en-US" sz="3200" dirty="0">
              <a:latin typeface="Cambria" pitchFamily="18" charset="0"/>
            </a:endParaRPr>
          </a:p>
          <a:p>
            <a:pPr marL="457200" indent="-457200">
              <a:buFont typeface="Arial" pitchFamily="34" charset="0"/>
              <a:buChar char="•"/>
            </a:pPr>
            <a:r>
              <a:rPr lang="en-US" sz="3200" dirty="0">
                <a:latin typeface="Cambria" pitchFamily="18" charset="0"/>
              </a:rPr>
              <a:t>Daily Scrum</a:t>
            </a:r>
          </a:p>
          <a:p>
            <a:pPr marL="457200" indent="-457200">
              <a:buFont typeface="Arial" pitchFamily="34" charset="0"/>
              <a:buChar char="•"/>
            </a:pPr>
            <a:endParaRPr lang="en-US" sz="3200" dirty="0">
              <a:latin typeface="Cambria" pitchFamily="18" charset="0"/>
            </a:endParaRPr>
          </a:p>
          <a:p>
            <a:pPr marL="457200" indent="-457200">
              <a:buFont typeface="Arial" pitchFamily="34" charset="0"/>
              <a:buChar char="•"/>
            </a:pPr>
            <a:r>
              <a:rPr lang="en-US" sz="3200" dirty="0">
                <a:latin typeface="Cambria" pitchFamily="18" charset="0"/>
              </a:rPr>
              <a:t>Sprint Review Meeting</a:t>
            </a:r>
          </a:p>
          <a:p>
            <a:pPr marL="457200" indent="-457200" algn="just">
              <a:buFont typeface="Arial" pitchFamily="34" charset="0"/>
              <a:buChar char="•"/>
            </a:pPr>
            <a:endParaRPr lang="en-US" sz="3200" dirty="0">
              <a:latin typeface="Cambria" pitchFamily="18" charset="0"/>
            </a:endParaRPr>
          </a:p>
          <a:p>
            <a:pPr marL="457200" indent="-457200" algn="just">
              <a:buFont typeface="Arial" pitchFamily="34" charset="0"/>
              <a:buChar char="•"/>
            </a:pPr>
            <a:r>
              <a:rPr lang="en-US" sz="3200" dirty="0">
                <a:latin typeface="Cambria" pitchFamily="18" charset="0"/>
              </a:rPr>
              <a:t>Weekly Meeting with Product Owners and Scrum Masters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68AF3EA-EFBB-4B66-A4D9-BBAC9DA99814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  <p:pic>
        <p:nvPicPr>
          <p:cNvPr id="2050" name="Picture 2" descr="E:\PM\PM_2012_13\Deptt\LOGO\All Logos JPG Files\All Logos JPG Files\PIET Only Logo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51139" y="0"/>
            <a:ext cx="1292861" cy="1371600"/>
          </a:xfrm>
          <a:prstGeom prst="rect">
            <a:avLst/>
          </a:prstGeom>
          <a:noFill/>
        </p:spPr>
      </p:pic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0" y="533400"/>
            <a:ext cx="7848600" cy="762000"/>
          </a:xfrm>
          <a:prstGeom prst="rect">
            <a:avLst/>
          </a:prstGeom>
        </p:spPr>
        <p:txBody>
          <a:bodyPr/>
          <a:lstStyle/>
          <a:p>
            <a:pPr algn="ctr" eaLnBrk="1" hangingPunct="1">
              <a:defRPr/>
            </a:pPr>
            <a:r>
              <a:rPr lang="en-US" sz="4000" b="1" kern="0" dirty="0">
                <a:latin typeface="Cambria" pitchFamily="18" charset="0"/>
              </a:rPr>
              <a:t>SCRUM (Meetings)</a:t>
            </a:r>
            <a:endParaRPr lang="en-US" sz="4000" b="1" kern="0" dirty="0">
              <a:latin typeface="Cambria" pitchFamily="18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5554363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G:\2016-17\Computer Engineering\Projects\SCRUM\scrum-flo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68AF3EA-EFBB-4B66-A4D9-BBAC9DA99814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  <p:pic>
        <p:nvPicPr>
          <p:cNvPr id="2050" name="Picture 2" descr="E:\PM\PM_2012_13\Deptt\LOGO\All Logos JPG Files\All Logos JPG Files\PIET Only Logo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851139" y="0"/>
            <a:ext cx="1292861" cy="1371600"/>
          </a:xfrm>
          <a:prstGeom prst="rect">
            <a:avLst/>
          </a:prstGeom>
          <a:noFill/>
        </p:spPr>
      </p:pic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3200400" y="0"/>
            <a:ext cx="4800600" cy="762000"/>
          </a:xfrm>
          <a:prstGeom prst="rect">
            <a:avLst/>
          </a:prstGeom>
        </p:spPr>
        <p:txBody>
          <a:bodyPr/>
          <a:lstStyle/>
          <a:p>
            <a:pPr algn="ctr" eaLnBrk="1" hangingPunct="1">
              <a:defRPr/>
            </a:pPr>
            <a:r>
              <a:rPr lang="en-US" sz="4000" b="1" kern="0" dirty="0">
                <a:latin typeface="Cambria" pitchFamily="18" charset="0"/>
              </a:rPr>
              <a:t>SCRUM (Meetings)</a:t>
            </a:r>
            <a:endParaRPr lang="en-US" sz="4000" b="1" kern="0" dirty="0">
              <a:latin typeface="Cambria" pitchFamily="18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9616453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457200" y="1752600"/>
            <a:ext cx="8229600" cy="5105400"/>
          </a:xfrm>
          <a:prstGeom prst="rect">
            <a:avLst/>
          </a:prstGeom>
        </p:spPr>
        <p:txBody>
          <a:bodyPr/>
          <a:lstStyle/>
          <a:p>
            <a:r>
              <a:rPr lang="en-US" sz="3200" b="1" dirty="0">
                <a:latin typeface="Cambria" pitchFamily="18" charset="0"/>
              </a:rPr>
              <a:t>Pre-Project /Kick-Off Meeting</a:t>
            </a:r>
          </a:p>
          <a:p>
            <a:pPr marL="457200" indent="-457200">
              <a:buFont typeface="Arial" pitchFamily="34" charset="0"/>
              <a:buChar char="•"/>
            </a:pPr>
            <a:endParaRPr lang="en-US" sz="3200" dirty="0">
              <a:latin typeface="Cambria" pitchFamily="18" charset="0"/>
            </a:endParaRPr>
          </a:p>
          <a:p>
            <a:pPr marL="457200" indent="-457200">
              <a:buFont typeface="Arial" pitchFamily="34" charset="0"/>
              <a:buChar char="•"/>
            </a:pPr>
            <a:r>
              <a:rPr lang="en-US" sz="3200" dirty="0">
                <a:latin typeface="Cambria" pitchFamily="18" charset="0"/>
              </a:rPr>
              <a:t>A special form of Project Planning Meeting</a:t>
            </a:r>
          </a:p>
          <a:p>
            <a:pPr marL="457200" indent="-457200">
              <a:buFont typeface="Arial" pitchFamily="34" charset="0"/>
              <a:buChar char="•"/>
            </a:pPr>
            <a:endParaRPr lang="en-US" sz="3200" dirty="0">
              <a:latin typeface="Cambria" pitchFamily="18" charset="0"/>
            </a:endParaRPr>
          </a:p>
          <a:p>
            <a:pPr marL="457200" indent="-457200">
              <a:buFont typeface="Arial" pitchFamily="34" charset="0"/>
              <a:buChar char="•"/>
            </a:pPr>
            <a:r>
              <a:rPr lang="en-US" sz="3200" dirty="0">
                <a:latin typeface="Cambria" pitchFamily="18" charset="0"/>
              </a:rPr>
              <a:t>Meeting before the begin of the Project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68AF3EA-EFBB-4B66-A4D9-BBAC9DA99814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  <p:pic>
        <p:nvPicPr>
          <p:cNvPr id="2050" name="Picture 2" descr="E:\PM\PM_2012_13\Deptt\LOGO\All Logos JPG Files\All Logos JPG Files\PIET Only Logo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51139" y="0"/>
            <a:ext cx="1292861" cy="1371600"/>
          </a:xfrm>
          <a:prstGeom prst="rect">
            <a:avLst/>
          </a:prstGeom>
          <a:noFill/>
        </p:spPr>
      </p:pic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0" y="533400"/>
            <a:ext cx="7848600" cy="762000"/>
          </a:xfrm>
          <a:prstGeom prst="rect">
            <a:avLst/>
          </a:prstGeom>
        </p:spPr>
        <p:txBody>
          <a:bodyPr/>
          <a:lstStyle/>
          <a:p>
            <a:pPr algn="ctr" eaLnBrk="1" hangingPunct="1">
              <a:defRPr/>
            </a:pPr>
            <a:r>
              <a:rPr lang="en-US" sz="4000" b="1" kern="0" dirty="0">
                <a:latin typeface="Cambria" pitchFamily="18" charset="0"/>
              </a:rPr>
              <a:t>SCRUM (Meetings)</a:t>
            </a:r>
            <a:endParaRPr lang="en-US" sz="4000" b="1" kern="0" dirty="0">
              <a:latin typeface="Cambria" pitchFamily="18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0632266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0" y="1447800"/>
            <a:ext cx="9131490" cy="2133600"/>
          </a:xfrm>
          <a:prstGeom prst="rect">
            <a:avLst/>
          </a:prstGeom>
        </p:spPr>
        <p:txBody>
          <a:bodyPr/>
          <a:lstStyle/>
          <a:p>
            <a:pPr algn="just"/>
            <a:r>
              <a:rPr lang="en-US" sz="3200" b="1" dirty="0">
                <a:latin typeface="Cambria" pitchFamily="18" charset="0"/>
              </a:rPr>
              <a:t>Sprint Planning Meeting</a:t>
            </a:r>
            <a:endParaRPr lang="en-US" sz="3200" dirty="0">
              <a:latin typeface="Cambria" pitchFamily="18" charset="0"/>
            </a:endParaRPr>
          </a:p>
          <a:p>
            <a:pPr marL="457200" indent="-457200" algn="just">
              <a:buFont typeface="Arial" pitchFamily="34" charset="0"/>
              <a:buChar char="•"/>
            </a:pPr>
            <a:r>
              <a:rPr lang="en-US" sz="3200" dirty="0">
                <a:latin typeface="Cambria" pitchFamily="18" charset="0"/>
              </a:rPr>
              <a:t>A collaborative meeting in the beginning of each Sprint among the Product Owner, the Scrum Master and the Team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68AF3EA-EFBB-4B66-A4D9-BBAC9DA99814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  <p:pic>
        <p:nvPicPr>
          <p:cNvPr id="2050" name="Picture 2" descr="E:\PM\PM_2012_13\Deptt\LOGO\All Logos JPG Files\All Logos JPG Files\PIET Only Logo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51139" y="0"/>
            <a:ext cx="1292861" cy="1371600"/>
          </a:xfrm>
          <a:prstGeom prst="rect">
            <a:avLst/>
          </a:prstGeom>
          <a:noFill/>
        </p:spPr>
      </p:pic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0" y="533400"/>
            <a:ext cx="7848600" cy="762000"/>
          </a:xfrm>
          <a:prstGeom prst="rect">
            <a:avLst/>
          </a:prstGeom>
        </p:spPr>
        <p:txBody>
          <a:bodyPr/>
          <a:lstStyle/>
          <a:p>
            <a:pPr algn="ctr" eaLnBrk="1" hangingPunct="1">
              <a:defRPr/>
            </a:pPr>
            <a:r>
              <a:rPr lang="en-US" sz="4000" b="1" kern="0" dirty="0">
                <a:latin typeface="Cambria" pitchFamily="18" charset="0"/>
              </a:rPr>
              <a:t>SCRUM (Meetings)</a:t>
            </a:r>
            <a:endParaRPr lang="en-US" sz="4000" b="1" kern="0" dirty="0">
              <a:latin typeface="Cambria" pitchFamily="18" charset="0"/>
              <a:ea typeface="+mj-ea"/>
              <a:cs typeface="+mj-cs"/>
            </a:endParaRPr>
          </a:p>
        </p:txBody>
      </p:sp>
      <p:pic>
        <p:nvPicPr>
          <p:cNvPr id="7170" name="Picture 2" descr="G:\2016-17\Computer Engineering\Projects\SCRUM\Sprint Planning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252086" y="3352800"/>
            <a:ext cx="6879404" cy="388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4742557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457200" y="1752600"/>
            <a:ext cx="8229600" cy="5105400"/>
          </a:xfrm>
          <a:prstGeom prst="rect">
            <a:avLst/>
          </a:prstGeom>
        </p:spPr>
        <p:txBody>
          <a:bodyPr/>
          <a:lstStyle/>
          <a:p>
            <a:pPr algn="just"/>
            <a:r>
              <a:rPr lang="en-US" sz="3200" b="1" dirty="0">
                <a:latin typeface="Cambria" pitchFamily="18" charset="0"/>
              </a:rPr>
              <a:t>Sprint Planning Meeting</a:t>
            </a:r>
          </a:p>
          <a:p>
            <a:pPr marL="457200" indent="-457200" algn="just">
              <a:buFont typeface="Arial" pitchFamily="34" charset="0"/>
              <a:buChar char="•"/>
            </a:pPr>
            <a:r>
              <a:rPr lang="en-US" sz="3200" dirty="0">
                <a:latin typeface="Cambria" pitchFamily="18" charset="0"/>
              </a:rPr>
              <a:t>1</a:t>
            </a:r>
            <a:r>
              <a:rPr lang="en-US" sz="3200" baseline="30000" dirty="0">
                <a:latin typeface="Cambria" pitchFamily="18" charset="0"/>
              </a:rPr>
              <a:t>st</a:t>
            </a:r>
            <a:r>
              <a:rPr lang="en-US" sz="3200" dirty="0">
                <a:latin typeface="Cambria" pitchFamily="18" charset="0"/>
              </a:rPr>
              <a:t> Part:</a:t>
            </a:r>
          </a:p>
          <a:p>
            <a:pPr marL="914400" lvl="1" indent="-457200" algn="just">
              <a:buFontTx/>
              <a:buChar char="-"/>
            </a:pPr>
            <a:r>
              <a:rPr lang="en-US" sz="3200" dirty="0">
                <a:latin typeface="Cambria" pitchFamily="18" charset="0"/>
              </a:rPr>
              <a:t>Creating Product Backlog</a:t>
            </a:r>
          </a:p>
          <a:p>
            <a:pPr marL="914400" lvl="1" indent="-457200" algn="just">
              <a:buFontTx/>
              <a:buChar char="-"/>
            </a:pPr>
            <a:r>
              <a:rPr lang="en-US" sz="3200" dirty="0">
                <a:latin typeface="Cambria" pitchFamily="18" charset="0"/>
              </a:rPr>
              <a:t>Determining the Sprint Goal. </a:t>
            </a:r>
          </a:p>
          <a:p>
            <a:pPr marL="914400" lvl="1" indent="-457200" algn="just">
              <a:buFontTx/>
              <a:buChar char="-"/>
            </a:pPr>
            <a:r>
              <a:rPr lang="en-US" sz="3200" dirty="0">
                <a:latin typeface="Cambria" pitchFamily="18" charset="0"/>
              </a:rPr>
              <a:t>Participants: Product Owner, Scrum Master, Scrum Team</a:t>
            </a:r>
          </a:p>
          <a:p>
            <a:pPr marL="914400" lvl="1" indent="-457200" algn="just">
              <a:buFontTx/>
              <a:buChar char="-"/>
            </a:pPr>
            <a:endParaRPr lang="en-US" sz="3200" dirty="0">
              <a:latin typeface="Cambria" pitchFamily="18" charset="0"/>
            </a:endParaRPr>
          </a:p>
          <a:p>
            <a:pPr marL="457200" indent="-457200" algn="just">
              <a:buFont typeface="Arial" pitchFamily="34" charset="0"/>
              <a:buChar char="•"/>
            </a:pPr>
            <a:r>
              <a:rPr lang="en-US" sz="3200" dirty="0">
                <a:latin typeface="Cambria" pitchFamily="18" charset="0"/>
              </a:rPr>
              <a:t>2</a:t>
            </a:r>
            <a:r>
              <a:rPr lang="en-US" sz="3200" baseline="30000" dirty="0">
                <a:latin typeface="Cambria" pitchFamily="18" charset="0"/>
              </a:rPr>
              <a:t>nd</a:t>
            </a:r>
            <a:r>
              <a:rPr lang="en-US" sz="3200" dirty="0">
                <a:latin typeface="Cambria" pitchFamily="18" charset="0"/>
              </a:rPr>
              <a:t> Part:</a:t>
            </a:r>
          </a:p>
          <a:p>
            <a:pPr marL="914400" lvl="1" indent="-457200" algn="just">
              <a:buFontTx/>
              <a:buChar char="-"/>
            </a:pPr>
            <a:r>
              <a:rPr lang="en-US" sz="3200" dirty="0">
                <a:latin typeface="Cambria" pitchFamily="18" charset="0"/>
              </a:rPr>
              <a:t>Participants: Scrum Master, Scrum Team</a:t>
            </a:r>
          </a:p>
          <a:p>
            <a:pPr marL="914400" lvl="1" indent="-457200" algn="just">
              <a:buFontTx/>
              <a:buChar char="-"/>
            </a:pPr>
            <a:r>
              <a:rPr lang="en-US" sz="3200" dirty="0">
                <a:latin typeface="Cambria" pitchFamily="18" charset="0"/>
              </a:rPr>
              <a:t>Creating Sprint Backlog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68AF3EA-EFBB-4B66-A4D9-BBAC9DA99814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  <p:pic>
        <p:nvPicPr>
          <p:cNvPr id="2050" name="Picture 2" descr="E:\PM\PM_2012_13\Deptt\LOGO\All Logos JPG Files\All Logos JPG Files\PIET Only Logo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51139" y="0"/>
            <a:ext cx="1292861" cy="1371600"/>
          </a:xfrm>
          <a:prstGeom prst="rect">
            <a:avLst/>
          </a:prstGeom>
          <a:noFill/>
        </p:spPr>
      </p:pic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0" y="533400"/>
            <a:ext cx="7848600" cy="762000"/>
          </a:xfrm>
          <a:prstGeom prst="rect">
            <a:avLst/>
          </a:prstGeom>
        </p:spPr>
        <p:txBody>
          <a:bodyPr/>
          <a:lstStyle/>
          <a:p>
            <a:pPr algn="ctr" eaLnBrk="1" hangingPunct="1">
              <a:defRPr/>
            </a:pPr>
            <a:r>
              <a:rPr lang="en-US" sz="4000" b="1" kern="0" dirty="0">
                <a:latin typeface="Cambria" pitchFamily="18" charset="0"/>
              </a:rPr>
              <a:t>SCRUM (Meetings)</a:t>
            </a:r>
            <a:endParaRPr lang="en-US" sz="4000" b="1" kern="0" dirty="0">
              <a:latin typeface="Cambria" pitchFamily="18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5966249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68AF3EA-EFBB-4B66-A4D9-BBAC9DA99814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  <p:pic>
        <p:nvPicPr>
          <p:cNvPr id="11266" name="Picture 2" descr="G:\2016-17\Computer Engineering\Projects\SCRUM\Sprint-Planning-Meeting-outcom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7075402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G:\2016-17\Computer Engineering\Projects\SCRUM\Daily Standup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137" y="10662"/>
            <a:ext cx="2513463" cy="2513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68AF3EA-EFBB-4B66-A4D9-BBAC9DA99814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  <p:pic>
        <p:nvPicPr>
          <p:cNvPr id="2050" name="Picture 2" descr="E:\PM\PM_2012_13\Deptt\LOGO\All Logos JPG Files\All Logos JPG Files\PIET Only Logo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851139" y="0"/>
            <a:ext cx="1292861" cy="1371600"/>
          </a:xfrm>
          <a:prstGeom prst="rect">
            <a:avLst/>
          </a:prstGeom>
          <a:noFill/>
        </p:spPr>
      </p:pic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0" y="228600"/>
            <a:ext cx="9144000" cy="762000"/>
          </a:xfrm>
          <a:prstGeom prst="rect">
            <a:avLst/>
          </a:prstGeom>
        </p:spPr>
        <p:txBody>
          <a:bodyPr/>
          <a:lstStyle/>
          <a:p>
            <a:pPr algn="ctr" eaLnBrk="1" hangingPunct="1">
              <a:defRPr/>
            </a:pPr>
            <a:r>
              <a:rPr lang="en-US" sz="4000" b="1" kern="0" dirty="0">
                <a:latin typeface="Cambria" pitchFamily="18" charset="0"/>
              </a:rPr>
              <a:t>SCRUM (Meetings)</a:t>
            </a:r>
            <a:endParaRPr lang="en-US" sz="4000" b="1" kern="0" dirty="0">
              <a:latin typeface="Cambria" pitchFamily="18" charset="0"/>
              <a:ea typeface="+mj-ea"/>
              <a:cs typeface="+mj-cs"/>
            </a:endParaRPr>
          </a:p>
        </p:txBody>
      </p:sp>
      <p:pic>
        <p:nvPicPr>
          <p:cNvPr id="8195" name="Picture 3" descr="G:\2016-17\Computer Engineering\Projects\SCRUM\Daily-Scrum-Agile-Scrum-Belgium-Trainin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828800" y="1752600"/>
            <a:ext cx="7315200" cy="510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3598974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1143000"/>
            <a:ext cx="9144000" cy="571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4" name="Picture 2" descr="G:\2016-17\Computer Engineering\Projects\SCRUM\Daily Standup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137" y="10662"/>
            <a:ext cx="1599063" cy="1599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68AF3EA-EFBB-4B66-A4D9-BBAC9DA99814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  <p:pic>
        <p:nvPicPr>
          <p:cNvPr id="2050" name="Picture 2" descr="E:\PM\PM_2012_13\Deptt\LOGO\All Logos JPG Files\All Logos JPG Files\PIET Only Logo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851139" y="0"/>
            <a:ext cx="1292861" cy="1371600"/>
          </a:xfrm>
          <a:prstGeom prst="rect">
            <a:avLst/>
          </a:prstGeom>
          <a:noFill/>
        </p:spPr>
      </p:pic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0" y="228600"/>
            <a:ext cx="9144000" cy="762000"/>
          </a:xfrm>
          <a:prstGeom prst="rect">
            <a:avLst/>
          </a:prstGeom>
        </p:spPr>
        <p:txBody>
          <a:bodyPr/>
          <a:lstStyle/>
          <a:p>
            <a:pPr algn="ctr" eaLnBrk="1" hangingPunct="1">
              <a:defRPr/>
            </a:pPr>
            <a:r>
              <a:rPr lang="en-US" sz="4000" b="1" kern="0" dirty="0">
                <a:latin typeface="Cambria" pitchFamily="18" charset="0"/>
              </a:rPr>
              <a:t>SCRUM (Meetings)</a:t>
            </a:r>
            <a:endParaRPr lang="en-US" sz="4000" b="1" kern="0" dirty="0">
              <a:latin typeface="Cambria" pitchFamily="18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75095340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G:\2016-17\Computer Engineering\Projects\SCRUM\DailyScru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-1" y="1"/>
            <a:ext cx="92202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68AF3EA-EFBB-4B66-A4D9-BBAC9DA99814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1556980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457200" y="1752600"/>
            <a:ext cx="8229600" cy="5105400"/>
          </a:xfrm>
          <a:prstGeom prst="rect">
            <a:avLst/>
          </a:prstGeom>
        </p:spPr>
        <p:txBody>
          <a:bodyPr/>
          <a:lstStyle/>
          <a:p>
            <a:pPr algn="just"/>
            <a:r>
              <a:rPr lang="en-US" sz="3200" b="1" dirty="0">
                <a:latin typeface="Cambria" pitchFamily="18" charset="0"/>
              </a:rPr>
              <a:t>Sprint Review Meeting</a:t>
            </a:r>
          </a:p>
          <a:p>
            <a:pPr marL="457200" indent="-457200" algn="just">
              <a:buFont typeface="Arial" pitchFamily="34" charset="0"/>
              <a:buChar char="•"/>
            </a:pPr>
            <a:endParaRPr lang="en-US" sz="3200" dirty="0">
              <a:latin typeface="Cambria" pitchFamily="18" charset="0"/>
            </a:endParaRPr>
          </a:p>
          <a:p>
            <a:pPr marL="457200" indent="-457200" algn="just">
              <a:buFont typeface="Arial" pitchFamily="34" charset="0"/>
              <a:buChar char="•"/>
            </a:pPr>
            <a:r>
              <a:rPr lang="en-US" sz="3200" dirty="0">
                <a:latin typeface="Cambria" pitchFamily="18" charset="0"/>
              </a:rPr>
              <a:t>Is held at the end of each Sprint</a:t>
            </a:r>
          </a:p>
          <a:p>
            <a:pPr marL="457200" indent="-457200" algn="just">
              <a:buFont typeface="Arial" pitchFamily="34" charset="0"/>
              <a:buChar char="•"/>
            </a:pPr>
            <a:endParaRPr lang="en-US" sz="3200" dirty="0">
              <a:latin typeface="Cambria" pitchFamily="18" charset="0"/>
            </a:endParaRPr>
          </a:p>
          <a:p>
            <a:pPr marL="457200" indent="-457200" algn="just">
              <a:buFont typeface="Arial" pitchFamily="34" charset="0"/>
              <a:buChar char="•"/>
            </a:pPr>
            <a:r>
              <a:rPr lang="en-US" sz="3200" dirty="0">
                <a:latin typeface="Cambria" pitchFamily="18" charset="0"/>
              </a:rPr>
              <a:t>Business functionality which was created during the Sprint is demonstrated to the Product Owner</a:t>
            </a:r>
          </a:p>
          <a:p>
            <a:pPr marL="457200" indent="-457200" algn="just">
              <a:buFont typeface="Arial" pitchFamily="34" charset="0"/>
              <a:buChar char="•"/>
            </a:pPr>
            <a:endParaRPr lang="en-US" sz="3200" dirty="0">
              <a:latin typeface="Cambria" pitchFamily="18" charset="0"/>
            </a:endParaRPr>
          </a:p>
          <a:p>
            <a:pPr marL="457200" indent="-457200" algn="just">
              <a:buFont typeface="Arial" pitchFamily="34" charset="0"/>
              <a:buChar char="•"/>
            </a:pPr>
            <a:r>
              <a:rPr lang="en-US" sz="3200" dirty="0">
                <a:latin typeface="Cambria" pitchFamily="18" charset="0"/>
              </a:rPr>
              <a:t>Informal, should not distract Team members of doing their work</a:t>
            </a:r>
            <a:endParaRPr lang="ru-RU" sz="3200" dirty="0">
              <a:latin typeface="Cambria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68AF3EA-EFBB-4B66-A4D9-BBAC9DA99814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  <p:pic>
        <p:nvPicPr>
          <p:cNvPr id="2050" name="Picture 2" descr="E:\PM\PM_2012_13\Deptt\LOGO\All Logos JPG Files\All Logos JPG Files\PIET Only Logo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51139" y="0"/>
            <a:ext cx="1292861" cy="1371600"/>
          </a:xfrm>
          <a:prstGeom prst="rect">
            <a:avLst/>
          </a:prstGeom>
          <a:noFill/>
        </p:spPr>
      </p:pic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0" y="533400"/>
            <a:ext cx="7848600" cy="762000"/>
          </a:xfrm>
          <a:prstGeom prst="rect">
            <a:avLst/>
          </a:prstGeom>
        </p:spPr>
        <p:txBody>
          <a:bodyPr/>
          <a:lstStyle/>
          <a:p>
            <a:pPr algn="ctr" eaLnBrk="1" hangingPunct="1">
              <a:defRPr/>
            </a:pPr>
            <a:r>
              <a:rPr lang="en-US" sz="4000" b="1" kern="0" dirty="0">
                <a:latin typeface="Cambria" pitchFamily="18" charset="0"/>
              </a:rPr>
              <a:t>SCRUM (Meetings)</a:t>
            </a:r>
            <a:endParaRPr lang="en-US" sz="4000" b="1" kern="0" dirty="0">
              <a:latin typeface="Cambria" pitchFamily="18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7897100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0" y="533400"/>
            <a:ext cx="7848600" cy="762000"/>
          </a:xfrm>
          <a:prstGeom prst="rect">
            <a:avLst/>
          </a:prstGeom>
        </p:spPr>
        <p:txBody>
          <a:bodyPr/>
          <a:lstStyle/>
          <a:p>
            <a:pPr algn="ctr" eaLnBrk="1" hangingPunct="1">
              <a:defRPr/>
            </a:pPr>
            <a:r>
              <a:rPr lang="en-US" sz="4000" b="1" kern="0" dirty="0">
                <a:latin typeface="Cambria" pitchFamily="18" charset="0"/>
              </a:rPr>
              <a:t>Approach</a:t>
            </a:r>
            <a:endParaRPr lang="en-US" sz="4000" b="1" kern="0" dirty="0">
              <a:latin typeface="Cambria" pitchFamily="18" charset="0"/>
              <a:ea typeface="+mj-ea"/>
              <a:cs typeface="+mj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68AF3EA-EFBB-4B66-A4D9-BBAC9DA99814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pic>
        <p:nvPicPr>
          <p:cNvPr id="2050" name="Picture 2" descr="E:\PM\PM_2012_13\Deptt\LOGO\All Logos JPG Files\All Logos JPG Files\PIET Only Logo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51139" y="0"/>
            <a:ext cx="1292861" cy="1371600"/>
          </a:xfrm>
          <a:prstGeom prst="rect">
            <a:avLst/>
          </a:prstGeom>
          <a:noFill/>
        </p:spPr>
      </p:pic>
      <p:pic>
        <p:nvPicPr>
          <p:cNvPr id="4099" name="Picture 3" descr="E:\PM\PM_2012_13\Projects\Year IV\Sem 7\Images\change_image2.jpe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447800"/>
            <a:ext cx="3581400" cy="3581400"/>
          </a:xfrm>
          <a:prstGeom prst="rect">
            <a:avLst/>
          </a:prstGeom>
          <a:noFill/>
        </p:spPr>
      </p:pic>
      <p:pic>
        <p:nvPicPr>
          <p:cNvPr id="4100" name="Picture 4" descr="E:\PM\PM_2012_13\Projects\Year IV\Sem 7\Images\change_images.jpe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4612896"/>
            <a:ext cx="3352800" cy="2245104"/>
          </a:xfrm>
          <a:prstGeom prst="rect">
            <a:avLst/>
          </a:prstGeom>
          <a:noFill/>
        </p:spPr>
      </p:pic>
      <p:pic>
        <p:nvPicPr>
          <p:cNvPr id="4098" name="Picture 2" descr="E:\PM\PM_2012_13\Projects\Year IV\Sem 7\Images\change-is-permanent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328028" y="1447800"/>
            <a:ext cx="5815972" cy="541020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65563453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143000" y="1676400"/>
            <a:ext cx="8001000" cy="2514600"/>
          </a:xfrm>
        </p:spPr>
        <p:txBody>
          <a:bodyPr/>
          <a:lstStyle/>
          <a:p>
            <a:pPr algn="ctr" eaLnBrk="1" hangingPunct="1"/>
            <a:r>
              <a:rPr lang="en-US" sz="7200" b="1" dirty="0">
                <a:solidFill>
                  <a:schemeClr val="bg1"/>
                </a:solidFill>
                <a:latin typeface="Cambria" pitchFamily="18" charset="0"/>
              </a:rPr>
              <a:t>Scrum Artifacts</a:t>
            </a:r>
            <a:endParaRPr lang="en-US" sz="6000" b="1" dirty="0">
              <a:solidFill>
                <a:schemeClr val="bg1"/>
              </a:solidFill>
              <a:latin typeface="Verdana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FF85580-77BF-448A-BFC9-955D2643DC95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  <p:pic>
        <p:nvPicPr>
          <p:cNvPr id="6" name="Picture 2" descr="E:\PM\PM_2012_13\Deptt\LOGO\All Logos JPG Files\All Logos JPG Files\PIET Only Logo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92567" y="0"/>
            <a:ext cx="1551433" cy="164592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98465679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457200" y="1752600"/>
            <a:ext cx="8229600" cy="5105400"/>
          </a:xfrm>
          <a:prstGeom prst="rect">
            <a:avLst/>
          </a:prstGeom>
        </p:spPr>
        <p:txBody>
          <a:bodyPr/>
          <a:lstStyle/>
          <a:p>
            <a:pPr algn="just"/>
            <a:r>
              <a:rPr lang="en-US" sz="3200" b="1" dirty="0">
                <a:latin typeface="Cambria" pitchFamily="18" charset="0"/>
              </a:rPr>
              <a:t>Product Backlog</a:t>
            </a:r>
            <a:r>
              <a:rPr lang="en-US" sz="3200" dirty="0">
                <a:latin typeface="Cambria" pitchFamily="18" charset="0"/>
              </a:rPr>
              <a:t> </a:t>
            </a:r>
            <a:endParaRPr lang="en-US" sz="3200" b="1" dirty="0">
              <a:latin typeface="Cambria" pitchFamily="18" charset="0"/>
            </a:endParaRPr>
          </a:p>
          <a:p>
            <a:pPr marL="457200" indent="-457200" algn="just">
              <a:buFont typeface="Arial" pitchFamily="34" charset="0"/>
              <a:buChar char="•"/>
            </a:pPr>
            <a:endParaRPr lang="en-US" sz="3200" dirty="0">
              <a:latin typeface="Cambria" pitchFamily="18" charset="0"/>
            </a:endParaRPr>
          </a:p>
          <a:p>
            <a:pPr marL="457200" indent="-457200" algn="just">
              <a:buFont typeface="Arial" pitchFamily="34" charset="0"/>
              <a:buChar char="•"/>
            </a:pPr>
            <a:r>
              <a:rPr lang="en-US" sz="3200" dirty="0">
                <a:latin typeface="Cambria" pitchFamily="18" charset="0"/>
              </a:rPr>
              <a:t>Requirements for a system, expressed as a prioritized list of Backlog Items</a:t>
            </a:r>
          </a:p>
          <a:p>
            <a:pPr marL="457200" indent="-457200" algn="just">
              <a:buFont typeface="Arial" pitchFamily="34" charset="0"/>
              <a:buChar char="•"/>
            </a:pPr>
            <a:endParaRPr lang="en-US" sz="3200" dirty="0">
              <a:latin typeface="Cambria" pitchFamily="18" charset="0"/>
            </a:endParaRPr>
          </a:p>
          <a:p>
            <a:pPr marL="457200" indent="-457200" algn="just">
              <a:buFont typeface="Arial" pitchFamily="34" charset="0"/>
              <a:buChar char="•"/>
            </a:pPr>
            <a:r>
              <a:rPr lang="en-US" sz="3200" dirty="0">
                <a:latin typeface="Cambria" pitchFamily="18" charset="0"/>
              </a:rPr>
              <a:t>Is managed and owned by a Product Owner</a:t>
            </a:r>
          </a:p>
          <a:p>
            <a:pPr marL="457200" indent="-457200" algn="just">
              <a:buFont typeface="Arial" pitchFamily="34" charset="0"/>
              <a:buChar char="•"/>
            </a:pPr>
            <a:endParaRPr lang="en-US" sz="3200" dirty="0">
              <a:latin typeface="Cambria" pitchFamily="18" charset="0"/>
            </a:endParaRPr>
          </a:p>
          <a:p>
            <a:pPr marL="457200" indent="-457200" algn="just">
              <a:buFont typeface="Arial" pitchFamily="34" charset="0"/>
              <a:buChar char="•"/>
            </a:pPr>
            <a:r>
              <a:rPr lang="en-US" sz="3200" dirty="0">
                <a:latin typeface="Cambria" pitchFamily="18" charset="0"/>
              </a:rPr>
              <a:t>Spreadsheet (typically)</a:t>
            </a:r>
          </a:p>
          <a:p>
            <a:pPr algn="just"/>
            <a:r>
              <a:rPr lang="en-US" sz="3200" dirty="0">
                <a:latin typeface="Cambria" pitchFamily="18" charset="0"/>
              </a:rPr>
              <a:t/>
            </a:r>
            <a:br>
              <a:rPr lang="en-US" sz="3200" dirty="0">
                <a:latin typeface="Cambria" pitchFamily="18" charset="0"/>
              </a:rPr>
            </a:br>
            <a:endParaRPr lang="en-US" sz="3200" b="1" dirty="0">
              <a:latin typeface="Cambria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68AF3EA-EFBB-4B66-A4D9-BBAC9DA99814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  <p:pic>
        <p:nvPicPr>
          <p:cNvPr id="2050" name="Picture 2" descr="E:\PM\PM_2012_13\Deptt\LOGO\All Logos JPG Files\All Logos JPG Files\PIET Only Logo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51139" y="0"/>
            <a:ext cx="1292861" cy="1371600"/>
          </a:xfrm>
          <a:prstGeom prst="rect">
            <a:avLst/>
          </a:prstGeom>
          <a:noFill/>
        </p:spPr>
      </p:pic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0" y="533400"/>
            <a:ext cx="7848600" cy="762000"/>
          </a:xfrm>
          <a:prstGeom prst="rect">
            <a:avLst/>
          </a:prstGeom>
        </p:spPr>
        <p:txBody>
          <a:bodyPr/>
          <a:lstStyle/>
          <a:p>
            <a:pPr algn="ctr" eaLnBrk="1" hangingPunct="1">
              <a:defRPr/>
            </a:pPr>
            <a:r>
              <a:rPr lang="en-US" sz="4000" b="1" kern="0" dirty="0">
                <a:latin typeface="Cambria" pitchFamily="18" charset="0"/>
              </a:rPr>
              <a:t>SCRUM (Artifacts)</a:t>
            </a:r>
            <a:endParaRPr lang="en-US" sz="4000" b="1" kern="0" dirty="0">
              <a:latin typeface="Cambria" pitchFamily="18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15701891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68AF3EA-EFBB-4B66-A4D9-BBAC9DA99814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  <p:pic>
        <p:nvPicPr>
          <p:cNvPr id="2050" name="Picture 2" descr="E:\PM\PM_2012_13\Deptt\LOGO\All Logos JPG Files\All Logos JPG Files\PIET Only Logo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51139" y="0"/>
            <a:ext cx="1292861" cy="1371600"/>
          </a:xfrm>
          <a:prstGeom prst="rect">
            <a:avLst/>
          </a:prstGeom>
          <a:noFill/>
        </p:spPr>
      </p:pic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0" y="228600"/>
            <a:ext cx="7848600" cy="762000"/>
          </a:xfrm>
          <a:prstGeom prst="rect">
            <a:avLst/>
          </a:prstGeom>
        </p:spPr>
        <p:txBody>
          <a:bodyPr/>
          <a:lstStyle/>
          <a:p>
            <a:pPr algn="ctr" eaLnBrk="1" hangingPunct="1">
              <a:defRPr/>
            </a:pPr>
            <a:r>
              <a:rPr lang="en-US" sz="4000" b="1" kern="0" dirty="0">
                <a:latin typeface="Cambria" pitchFamily="18" charset="0"/>
              </a:rPr>
              <a:t>SCRUM (Artifacts)</a:t>
            </a:r>
            <a:endParaRPr lang="en-US" sz="4000" b="1" kern="0" dirty="0">
              <a:latin typeface="Cambria" pitchFamily="18" charset="0"/>
              <a:ea typeface="+mj-ea"/>
              <a:cs typeface="+mj-cs"/>
            </a:endParaRPr>
          </a:p>
        </p:txBody>
      </p:sp>
      <p:pic>
        <p:nvPicPr>
          <p:cNvPr id="12290" name="Picture 2" descr="G:\2016-17\Computer Engineering\Projects\SCRUM\06fig06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914400"/>
            <a:ext cx="9144000" cy="6317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12932192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68AF3EA-EFBB-4B66-A4D9-BBAC9DA99814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0" y="228600"/>
            <a:ext cx="7848600" cy="762000"/>
          </a:xfrm>
          <a:prstGeom prst="rect">
            <a:avLst/>
          </a:prstGeom>
        </p:spPr>
        <p:txBody>
          <a:bodyPr/>
          <a:lstStyle/>
          <a:p>
            <a:pPr algn="ctr" eaLnBrk="1" hangingPunct="1">
              <a:defRPr/>
            </a:pPr>
            <a:r>
              <a:rPr lang="en-US" sz="4000" b="1" kern="0" dirty="0">
                <a:latin typeface="Cambria" pitchFamily="18" charset="0"/>
              </a:rPr>
              <a:t>SCRUM (Artifacts)</a:t>
            </a:r>
            <a:endParaRPr lang="en-US" sz="4000" b="1" kern="0" dirty="0">
              <a:latin typeface="Cambria" pitchFamily="18" charset="0"/>
              <a:ea typeface="+mj-ea"/>
              <a:cs typeface="+mj-cs"/>
            </a:endParaRPr>
          </a:p>
        </p:txBody>
      </p:sp>
      <p:pic>
        <p:nvPicPr>
          <p:cNvPr id="13314" name="Picture 2" descr="G:\2016-17\Computer Engineering\Projects\SCRUM\06fig1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7086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47777552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68AF3EA-EFBB-4B66-A4D9-BBAC9DA99814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  <p:pic>
        <p:nvPicPr>
          <p:cNvPr id="14338" name="Picture 2" descr="G:\2016-17\Computer Engineering\Projects\SCRUM\Product-Backlog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37892312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68AF3EA-EFBB-4B66-A4D9-BBAC9DA99814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14165642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457200" y="1752600"/>
            <a:ext cx="8229600" cy="5105400"/>
          </a:xfrm>
          <a:prstGeom prst="rect">
            <a:avLst/>
          </a:prstGeom>
        </p:spPr>
        <p:txBody>
          <a:bodyPr/>
          <a:lstStyle/>
          <a:p>
            <a:pPr algn="just"/>
            <a:r>
              <a:rPr lang="en-US" sz="3200" b="1" dirty="0">
                <a:latin typeface="Cambria" pitchFamily="18" charset="0"/>
              </a:rPr>
              <a:t>Product Backlog</a:t>
            </a:r>
            <a:r>
              <a:rPr lang="en-US" sz="3200" dirty="0">
                <a:latin typeface="Cambria" pitchFamily="18" charset="0"/>
              </a:rPr>
              <a:t> </a:t>
            </a:r>
            <a:endParaRPr lang="en-US" sz="3200" b="1" dirty="0">
              <a:latin typeface="Cambria" pitchFamily="18" charset="0"/>
            </a:endParaRPr>
          </a:p>
          <a:p>
            <a:pPr marL="457200" indent="-457200" algn="just">
              <a:buFont typeface="Arial" pitchFamily="34" charset="0"/>
              <a:buChar char="•"/>
            </a:pPr>
            <a:endParaRPr lang="en-US" sz="3200" dirty="0">
              <a:latin typeface="Cambria" pitchFamily="18" charset="0"/>
            </a:endParaRPr>
          </a:p>
          <a:p>
            <a:pPr marL="457200" indent="-457200" algn="just">
              <a:buFont typeface="Arial" pitchFamily="34" charset="0"/>
              <a:buChar char="•"/>
            </a:pPr>
            <a:r>
              <a:rPr lang="en-US" sz="3200" dirty="0">
                <a:latin typeface="Cambria" pitchFamily="18" charset="0"/>
              </a:rPr>
              <a:t>Usually is created during the First Sprint Planning Meeting</a:t>
            </a:r>
          </a:p>
          <a:p>
            <a:pPr marL="457200" indent="-457200" algn="just">
              <a:buFont typeface="Arial" pitchFamily="34" charset="0"/>
              <a:buChar char="•"/>
            </a:pPr>
            <a:endParaRPr lang="en-US" sz="3200" dirty="0">
              <a:latin typeface="Cambria" pitchFamily="18" charset="0"/>
            </a:endParaRPr>
          </a:p>
          <a:p>
            <a:pPr marL="457200" indent="-457200" algn="just">
              <a:buFont typeface="Arial" pitchFamily="34" charset="0"/>
              <a:buChar char="•"/>
            </a:pPr>
            <a:r>
              <a:rPr lang="en-US" sz="3200" dirty="0">
                <a:latin typeface="Cambria" pitchFamily="18" charset="0"/>
              </a:rPr>
              <a:t>Can be changed and re-prioritized before each SPM</a:t>
            </a:r>
          </a:p>
          <a:p>
            <a:pPr marL="457200" indent="-457200" algn="just">
              <a:buFont typeface="Arial" pitchFamily="34" charset="0"/>
              <a:buChar char="•"/>
            </a:pPr>
            <a:endParaRPr lang="en-US" sz="3200" dirty="0">
              <a:latin typeface="Cambria" pitchFamily="18" charset="0"/>
            </a:endParaRPr>
          </a:p>
          <a:p>
            <a:pPr marL="457200" indent="-457200" algn="just">
              <a:buFont typeface="Arial" pitchFamily="34" charset="0"/>
              <a:buChar char="•"/>
            </a:pPr>
            <a:r>
              <a:rPr lang="en-US" sz="3200" dirty="0">
                <a:latin typeface="Cambria" pitchFamily="18" charset="0"/>
              </a:rPr>
              <a:t>Is only a FORECAST!-&gt; is not exact</a:t>
            </a:r>
            <a:endParaRPr lang="ru-RU" sz="3200" dirty="0">
              <a:latin typeface="Cambria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68AF3EA-EFBB-4B66-A4D9-BBAC9DA99814}" type="slidenum">
              <a:rPr lang="en-US" smtClean="0"/>
              <a:pPr>
                <a:defRPr/>
              </a:pPr>
              <a:t>46</a:t>
            </a:fld>
            <a:endParaRPr lang="en-US" dirty="0"/>
          </a:p>
        </p:txBody>
      </p:sp>
      <p:pic>
        <p:nvPicPr>
          <p:cNvPr id="2050" name="Picture 2" descr="E:\PM\PM_2012_13\Deptt\LOGO\All Logos JPG Files\All Logos JPG Files\PIET Only Logo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51139" y="0"/>
            <a:ext cx="1292861" cy="1371600"/>
          </a:xfrm>
          <a:prstGeom prst="rect">
            <a:avLst/>
          </a:prstGeom>
          <a:noFill/>
        </p:spPr>
      </p:pic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0" y="533400"/>
            <a:ext cx="7848600" cy="762000"/>
          </a:xfrm>
          <a:prstGeom prst="rect">
            <a:avLst/>
          </a:prstGeom>
        </p:spPr>
        <p:txBody>
          <a:bodyPr/>
          <a:lstStyle/>
          <a:p>
            <a:pPr algn="ctr" eaLnBrk="1" hangingPunct="1">
              <a:defRPr/>
            </a:pPr>
            <a:r>
              <a:rPr lang="en-US" sz="4000" b="1" kern="0" dirty="0">
                <a:latin typeface="Cambria" pitchFamily="18" charset="0"/>
              </a:rPr>
              <a:t>SCRUM (Artifacts)</a:t>
            </a:r>
            <a:endParaRPr lang="en-US" sz="4000" b="1" kern="0" dirty="0">
              <a:latin typeface="Cambria" pitchFamily="18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96598929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68AF3EA-EFBB-4B66-A4D9-BBAC9DA99814}" type="slidenum">
              <a:rPr lang="en-US" smtClean="0"/>
              <a:pPr>
                <a:defRPr/>
              </a:pPr>
              <a:t>47</a:t>
            </a:fld>
            <a:endParaRPr lang="en-US" dirty="0"/>
          </a:p>
        </p:txBody>
      </p:sp>
      <p:pic>
        <p:nvPicPr>
          <p:cNvPr id="16386" name="Picture 2" descr="G:\2016-17\Computer Engineering\Projects\SCRUM\backlog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4053432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457200" y="1752600"/>
            <a:ext cx="8229600" cy="5105400"/>
          </a:xfrm>
          <a:prstGeom prst="rect">
            <a:avLst/>
          </a:prstGeom>
        </p:spPr>
        <p:txBody>
          <a:bodyPr/>
          <a:lstStyle/>
          <a:p>
            <a:pPr algn="just"/>
            <a:r>
              <a:rPr lang="en-US" sz="3200" b="1" dirty="0">
                <a:latin typeface="Cambria" pitchFamily="18" charset="0"/>
              </a:rPr>
              <a:t>Sprint Backlog</a:t>
            </a:r>
            <a:r>
              <a:rPr lang="en-US" sz="3200" dirty="0">
                <a:latin typeface="Cambria" pitchFamily="18" charset="0"/>
              </a:rPr>
              <a:t> </a:t>
            </a:r>
            <a:endParaRPr lang="en-US" sz="3200" b="1" dirty="0">
              <a:latin typeface="Cambria" pitchFamily="18" charset="0"/>
            </a:endParaRPr>
          </a:p>
          <a:p>
            <a:pPr marL="457200" indent="-457200" algn="just">
              <a:buFont typeface="Arial" pitchFamily="34" charset="0"/>
              <a:buChar char="•"/>
            </a:pPr>
            <a:endParaRPr lang="en-US" sz="3200" dirty="0">
              <a:latin typeface="Cambria" pitchFamily="18" charset="0"/>
            </a:endParaRPr>
          </a:p>
          <a:p>
            <a:pPr marL="457200" indent="-457200" algn="just">
              <a:buFont typeface="Arial" pitchFamily="34" charset="0"/>
              <a:buChar char="•"/>
            </a:pPr>
            <a:r>
              <a:rPr lang="en-US" sz="3200" dirty="0">
                <a:latin typeface="Cambria" pitchFamily="18" charset="0"/>
              </a:rPr>
              <a:t>A subset of Product Backlog Items, which define the work for a Sprint</a:t>
            </a:r>
          </a:p>
          <a:p>
            <a:pPr marL="457200" indent="-457200" algn="just">
              <a:buFont typeface="Arial" pitchFamily="34" charset="0"/>
              <a:buChar char="•"/>
            </a:pPr>
            <a:endParaRPr lang="en-US" sz="3200" dirty="0">
              <a:latin typeface="Cambria" pitchFamily="18" charset="0"/>
            </a:endParaRPr>
          </a:p>
          <a:p>
            <a:pPr marL="457200" indent="-457200" algn="just">
              <a:buFont typeface="Arial" pitchFamily="34" charset="0"/>
              <a:buChar char="•"/>
            </a:pPr>
            <a:r>
              <a:rPr lang="en-US" sz="3200" dirty="0">
                <a:latin typeface="Cambria" pitchFamily="18" charset="0"/>
              </a:rPr>
              <a:t>Is created ONLY by Team members</a:t>
            </a:r>
          </a:p>
          <a:p>
            <a:pPr marL="457200" indent="-457200" algn="just">
              <a:buFont typeface="Arial" pitchFamily="34" charset="0"/>
              <a:buChar char="•"/>
            </a:pPr>
            <a:endParaRPr lang="en-US" sz="3200" dirty="0">
              <a:latin typeface="Cambria" pitchFamily="18" charset="0"/>
            </a:endParaRPr>
          </a:p>
          <a:p>
            <a:pPr marL="457200" indent="-457200" algn="just">
              <a:buFont typeface="Arial" pitchFamily="34" charset="0"/>
              <a:buChar char="•"/>
            </a:pPr>
            <a:r>
              <a:rPr lang="en-US" sz="3200" dirty="0">
                <a:latin typeface="Cambria" pitchFamily="18" charset="0"/>
              </a:rPr>
              <a:t>Each Item has it’s own status</a:t>
            </a:r>
          </a:p>
          <a:p>
            <a:pPr marL="457200" indent="-457200" algn="just">
              <a:buFont typeface="Arial" pitchFamily="34" charset="0"/>
              <a:buChar char="•"/>
            </a:pPr>
            <a:endParaRPr lang="en-US" sz="3200" dirty="0">
              <a:latin typeface="Cambria" pitchFamily="18" charset="0"/>
            </a:endParaRPr>
          </a:p>
          <a:p>
            <a:pPr marL="457200" indent="-457200" algn="just">
              <a:buFont typeface="Arial" pitchFamily="34" charset="0"/>
              <a:buChar char="•"/>
            </a:pPr>
            <a:r>
              <a:rPr lang="en-US" sz="3200" dirty="0">
                <a:latin typeface="Cambria" pitchFamily="18" charset="0"/>
              </a:rPr>
              <a:t>Should be updated every day</a:t>
            </a:r>
          </a:p>
          <a:p>
            <a:pPr algn="just"/>
            <a:endParaRPr lang="en-US" sz="3200" dirty="0">
              <a:latin typeface="Cambria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68AF3EA-EFBB-4B66-A4D9-BBAC9DA99814}" type="slidenum">
              <a:rPr lang="en-US" smtClean="0"/>
              <a:pPr>
                <a:defRPr/>
              </a:pPr>
              <a:t>48</a:t>
            </a:fld>
            <a:endParaRPr lang="en-US" dirty="0"/>
          </a:p>
        </p:txBody>
      </p:sp>
      <p:pic>
        <p:nvPicPr>
          <p:cNvPr id="2050" name="Picture 2" descr="E:\PM\PM_2012_13\Deptt\LOGO\All Logos JPG Files\All Logos JPG Files\PIET Only Logo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51139" y="0"/>
            <a:ext cx="1292861" cy="1371600"/>
          </a:xfrm>
          <a:prstGeom prst="rect">
            <a:avLst/>
          </a:prstGeom>
          <a:noFill/>
        </p:spPr>
      </p:pic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0" y="533400"/>
            <a:ext cx="7848600" cy="762000"/>
          </a:xfrm>
          <a:prstGeom prst="rect">
            <a:avLst/>
          </a:prstGeom>
        </p:spPr>
        <p:txBody>
          <a:bodyPr/>
          <a:lstStyle/>
          <a:p>
            <a:pPr algn="ctr" eaLnBrk="1" hangingPunct="1">
              <a:defRPr/>
            </a:pPr>
            <a:r>
              <a:rPr lang="en-US" sz="4000" b="1" kern="0" dirty="0">
                <a:latin typeface="Cambria" pitchFamily="18" charset="0"/>
              </a:rPr>
              <a:t>SCRUM (Artifacts)</a:t>
            </a:r>
            <a:endParaRPr lang="en-US" sz="4000" b="1" kern="0" dirty="0">
              <a:latin typeface="Cambria" pitchFamily="18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08514328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457200" y="1752600"/>
            <a:ext cx="8229600" cy="5105400"/>
          </a:xfrm>
          <a:prstGeom prst="rect">
            <a:avLst/>
          </a:prstGeom>
        </p:spPr>
        <p:txBody>
          <a:bodyPr/>
          <a:lstStyle/>
          <a:p>
            <a:pPr algn="just"/>
            <a:r>
              <a:rPr lang="en-US" sz="3200" b="1" dirty="0">
                <a:latin typeface="Cambria" pitchFamily="18" charset="0"/>
              </a:rPr>
              <a:t>Sprint Backlog</a:t>
            </a:r>
            <a:r>
              <a:rPr lang="en-US" sz="3200" dirty="0">
                <a:latin typeface="Cambria" pitchFamily="18" charset="0"/>
              </a:rPr>
              <a:t> </a:t>
            </a:r>
            <a:endParaRPr lang="en-US" sz="3200" b="1" dirty="0">
              <a:latin typeface="Cambria" pitchFamily="18" charset="0"/>
            </a:endParaRPr>
          </a:p>
          <a:p>
            <a:pPr marL="457200" indent="-457200" algn="just">
              <a:buFont typeface="Arial" pitchFamily="34" charset="0"/>
              <a:buChar char="•"/>
            </a:pPr>
            <a:endParaRPr lang="en-US" sz="3200" dirty="0">
              <a:latin typeface="Cambria" pitchFamily="18" charset="0"/>
            </a:endParaRPr>
          </a:p>
          <a:p>
            <a:pPr marL="457200" indent="-457200" algn="just">
              <a:buFont typeface="Arial" pitchFamily="34" charset="0"/>
              <a:buChar char="•"/>
            </a:pPr>
            <a:r>
              <a:rPr lang="en-US" sz="3200" dirty="0">
                <a:latin typeface="Cambria" pitchFamily="18" charset="0"/>
              </a:rPr>
              <a:t>No more then 100 tasks in the list</a:t>
            </a:r>
          </a:p>
          <a:p>
            <a:pPr marL="457200" indent="-457200" algn="just">
              <a:buFont typeface="Arial" pitchFamily="34" charset="0"/>
              <a:buChar char="•"/>
            </a:pPr>
            <a:endParaRPr lang="en-US" sz="3200" dirty="0">
              <a:latin typeface="Cambria" pitchFamily="18" charset="0"/>
            </a:endParaRPr>
          </a:p>
          <a:p>
            <a:pPr marL="457200" indent="-457200" algn="just">
              <a:buFont typeface="Arial" pitchFamily="34" charset="0"/>
              <a:buChar char="•"/>
            </a:pPr>
            <a:r>
              <a:rPr lang="en-US" sz="3200" dirty="0">
                <a:latin typeface="Cambria" pitchFamily="18" charset="0"/>
              </a:rPr>
              <a:t>If a task requires more than 10 hours, it should be broken down</a:t>
            </a:r>
          </a:p>
          <a:p>
            <a:pPr marL="457200" indent="-457200" algn="just">
              <a:buFont typeface="Arial" pitchFamily="34" charset="0"/>
              <a:buChar char="•"/>
            </a:pPr>
            <a:endParaRPr lang="en-US" sz="3200" dirty="0">
              <a:latin typeface="Cambria" pitchFamily="18" charset="0"/>
            </a:endParaRPr>
          </a:p>
          <a:p>
            <a:pPr marL="457200" indent="-457200" algn="just">
              <a:buFont typeface="Arial" pitchFamily="34" charset="0"/>
              <a:buChar char="•"/>
            </a:pPr>
            <a:r>
              <a:rPr lang="en-US" sz="3200" dirty="0">
                <a:latin typeface="Cambria" pitchFamily="18" charset="0"/>
              </a:rPr>
              <a:t>Team can add or subtract items from the list. Product Owner is not allowed to do it</a:t>
            </a:r>
          </a:p>
          <a:p>
            <a:pPr marL="457200" indent="-457200" algn="just">
              <a:buFont typeface="Arial" pitchFamily="34" charset="0"/>
              <a:buChar char="•"/>
            </a:pPr>
            <a:endParaRPr lang="en-US" sz="3200" dirty="0">
              <a:latin typeface="Cambria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68AF3EA-EFBB-4B66-A4D9-BBAC9DA99814}" type="slidenum">
              <a:rPr lang="en-US" smtClean="0"/>
              <a:pPr>
                <a:defRPr/>
              </a:pPr>
              <a:t>49</a:t>
            </a:fld>
            <a:endParaRPr lang="en-US" dirty="0"/>
          </a:p>
        </p:txBody>
      </p:sp>
      <p:pic>
        <p:nvPicPr>
          <p:cNvPr id="2050" name="Picture 2" descr="E:\PM\PM_2012_13\Deptt\LOGO\All Logos JPG Files\All Logos JPG Files\PIET Only Logo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51139" y="0"/>
            <a:ext cx="1292861" cy="1371600"/>
          </a:xfrm>
          <a:prstGeom prst="rect">
            <a:avLst/>
          </a:prstGeom>
          <a:noFill/>
        </p:spPr>
      </p:pic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0" y="533400"/>
            <a:ext cx="7848600" cy="762000"/>
          </a:xfrm>
          <a:prstGeom prst="rect">
            <a:avLst/>
          </a:prstGeom>
        </p:spPr>
        <p:txBody>
          <a:bodyPr/>
          <a:lstStyle/>
          <a:p>
            <a:pPr algn="ctr" eaLnBrk="1" hangingPunct="1">
              <a:defRPr/>
            </a:pPr>
            <a:r>
              <a:rPr lang="en-US" sz="4000" b="1" kern="0" dirty="0">
                <a:latin typeface="Cambria" pitchFamily="18" charset="0"/>
              </a:rPr>
              <a:t>SCRUM (Artifacts)</a:t>
            </a:r>
            <a:endParaRPr lang="en-US" sz="4000" b="1" kern="0" dirty="0">
              <a:latin typeface="Cambria" pitchFamily="18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1766280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0" y="533400"/>
            <a:ext cx="7848600" cy="762000"/>
          </a:xfrm>
          <a:prstGeom prst="rect">
            <a:avLst/>
          </a:prstGeom>
        </p:spPr>
        <p:txBody>
          <a:bodyPr/>
          <a:lstStyle/>
          <a:p>
            <a:pPr algn="ctr" eaLnBrk="1" hangingPunct="1">
              <a:defRPr/>
            </a:pPr>
            <a:r>
              <a:rPr lang="en-US" sz="4000" b="1" kern="0" dirty="0">
                <a:latin typeface="Cambria" pitchFamily="18" charset="0"/>
              </a:rPr>
              <a:t>Approach</a:t>
            </a:r>
            <a:endParaRPr lang="en-US" sz="4000" b="1" kern="0" dirty="0">
              <a:latin typeface="Cambria" pitchFamily="18" charset="0"/>
              <a:ea typeface="+mj-ea"/>
              <a:cs typeface="+mj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68AF3EA-EFBB-4B66-A4D9-BBAC9DA99814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pic>
        <p:nvPicPr>
          <p:cNvPr id="2050" name="Picture 2" descr="E:\PM\PM_2012_13\Deptt\LOGO\All Logos JPG Files\All Logos JPG Files\PIET Only Logo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51139" y="0"/>
            <a:ext cx="1292861" cy="1371600"/>
          </a:xfrm>
          <a:prstGeom prst="rect">
            <a:avLst/>
          </a:prstGeom>
          <a:noFill/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" y="1371599"/>
            <a:ext cx="9144000" cy="5486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104795250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68AF3EA-EFBB-4B66-A4D9-BBAC9DA99814}" type="slidenum">
              <a:rPr lang="en-US" smtClean="0"/>
              <a:pPr>
                <a:defRPr/>
              </a:pPr>
              <a:t>50</a:t>
            </a:fld>
            <a:endParaRPr lang="en-US" dirty="0"/>
          </a:p>
        </p:txBody>
      </p:sp>
      <p:pic>
        <p:nvPicPr>
          <p:cNvPr id="17410" name="Picture 2" descr="G:\2016-17\Computer Engineering\Projects\SCRUM\sprint_7_hours_burndow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-5392" y="0"/>
            <a:ext cx="914939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 bwMode="auto">
          <a:xfrm>
            <a:off x="3352800" y="76200"/>
            <a:ext cx="3352800" cy="5334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76369063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457200" y="1752600"/>
            <a:ext cx="8229600" cy="5105400"/>
          </a:xfrm>
          <a:prstGeom prst="rect">
            <a:avLst/>
          </a:prstGeom>
        </p:spPr>
        <p:txBody>
          <a:bodyPr/>
          <a:lstStyle/>
          <a:p>
            <a:pPr algn="just"/>
            <a:r>
              <a:rPr lang="en-US" sz="3200" b="1" dirty="0">
                <a:latin typeface="Cambria" pitchFamily="18" charset="0"/>
              </a:rPr>
              <a:t>Burn Down Chart</a:t>
            </a:r>
            <a:r>
              <a:rPr lang="en-US" sz="3200" dirty="0">
                <a:latin typeface="Cambria" pitchFamily="18" charset="0"/>
              </a:rPr>
              <a:t> </a:t>
            </a:r>
            <a:endParaRPr lang="en-US" sz="3200" b="1" dirty="0">
              <a:latin typeface="Cambria" pitchFamily="18" charset="0"/>
            </a:endParaRPr>
          </a:p>
          <a:p>
            <a:pPr marL="457200" indent="-457200" algn="just">
              <a:buFont typeface="Arial" pitchFamily="34" charset="0"/>
              <a:buChar char="•"/>
            </a:pPr>
            <a:endParaRPr lang="en-US" sz="3200" dirty="0">
              <a:latin typeface="Cambria" pitchFamily="18" charset="0"/>
            </a:endParaRPr>
          </a:p>
          <a:p>
            <a:pPr marL="457200" indent="-457200" algn="just">
              <a:buFont typeface="Arial" pitchFamily="34" charset="0"/>
              <a:buChar char="•"/>
            </a:pPr>
            <a:r>
              <a:rPr lang="en-US" sz="3200" dirty="0">
                <a:latin typeface="Cambria" pitchFamily="18" charset="0"/>
              </a:rPr>
              <a:t>Are used to represent “work done”</a:t>
            </a:r>
          </a:p>
          <a:p>
            <a:pPr marL="457200" indent="-457200" algn="just">
              <a:buFont typeface="Arial" pitchFamily="34" charset="0"/>
              <a:buChar char="•"/>
            </a:pPr>
            <a:endParaRPr lang="en-US" sz="3200" dirty="0">
              <a:latin typeface="Cambria" pitchFamily="18" charset="0"/>
            </a:endParaRPr>
          </a:p>
          <a:p>
            <a:pPr marL="457200" indent="-457200" algn="just">
              <a:buFont typeface="Arial" pitchFamily="34" charset="0"/>
              <a:buChar char="•"/>
            </a:pPr>
            <a:r>
              <a:rPr lang="en-US" sz="3200" dirty="0">
                <a:latin typeface="Cambria" pitchFamily="18" charset="0"/>
              </a:rPr>
              <a:t>Are wonderful Information Radiators</a:t>
            </a:r>
          </a:p>
          <a:p>
            <a:pPr marL="457200" indent="-457200" algn="just">
              <a:buFont typeface="Arial" pitchFamily="34" charset="0"/>
              <a:buChar char="•"/>
            </a:pPr>
            <a:endParaRPr lang="en-US" sz="3200" dirty="0">
              <a:latin typeface="Cambria" pitchFamily="18" charset="0"/>
            </a:endParaRPr>
          </a:p>
          <a:p>
            <a:pPr marL="457200" indent="-457200" algn="just">
              <a:buFont typeface="Arial" pitchFamily="34" charset="0"/>
              <a:buChar char="•"/>
            </a:pPr>
            <a:r>
              <a:rPr lang="en-US" sz="3200" dirty="0">
                <a:latin typeface="Cambria" pitchFamily="18" charset="0"/>
              </a:rPr>
              <a:t>X-Axis: time (usually in days)</a:t>
            </a:r>
          </a:p>
          <a:p>
            <a:pPr marL="457200" indent="-457200" algn="just">
              <a:buFont typeface="Arial" pitchFamily="34" charset="0"/>
              <a:buChar char="•"/>
            </a:pPr>
            <a:endParaRPr lang="en-US" sz="3200" dirty="0">
              <a:latin typeface="Cambria" pitchFamily="18" charset="0"/>
            </a:endParaRPr>
          </a:p>
          <a:p>
            <a:pPr marL="457200" indent="-457200" algn="just">
              <a:buFont typeface="Arial" pitchFamily="34" charset="0"/>
              <a:buChar char="•"/>
            </a:pPr>
            <a:r>
              <a:rPr lang="en-US" sz="3200" dirty="0">
                <a:latin typeface="Cambria" pitchFamily="18" charset="0"/>
              </a:rPr>
              <a:t>Y-Axis: remaining effort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68AF3EA-EFBB-4B66-A4D9-BBAC9DA99814}" type="slidenum">
              <a:rPr lang="en-US" smtClean="0"/>
              <a:pPr>
                <a:defRPr/>
              </a:pPr>
              <a:t>51</a:t>
            </a:fld>
            <a:endParaRPr lang="en-US" dirty="0"/>
          </a:p>
        </p:txBody>
      </p:sp>
      <p:pic>
        <p:nvPicPr>
          <p:cNvPr id="2050" name="Picture 2" descr="E:\PM\PM_2012_13\Deptt\LOGO\All Logos JPG Files\All Logos JPG Files\PIET Only Logo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51139" y="0"/>
            <a:ext cx="1292861" cy="1371600"/>
          </a:xfrm>
          <a:prstGeom prst="rect">
            <a:avLst/>
          </a:prstGeom>
          <a:noFill/>
        </p:spPr>
      </p:pic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0" y="533400"/>
            <a:ext cx="7848600" cy="762000"/>
          </a:xfrm>
          <a:prstGeom prst="rect">
            <a:avLst/>
          </a:prstGeom>
        </p:spPr>
        <p:txBody>
          <a:bodyPr/>
          <a:lstStyle/>
          <a:p>
            <a:pPr algn="ctr" eaLnBrk="1" hangingPunct="1">
              <a:defRPr/>
            </a:pPr>
            <a:r>
              <a:rPr lang="en-US" sz="4000" b="1" kern="0" dirty="0">
                <a:latin typeface="Cambria" pitchFamily="18" charset="0"/>
              </a:rPr>
              <a:t>SCRUM (Artifacts)</a:t>
            </a:r>
            <a:endParaRPr lang="en-US" sz="4000" b="1" kern="0" dirty="0">
              <a:latin typeface="Cambria" pitchFamily="18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9259573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457200" y="1752600"/>
            <a:ext cx="8229600" cy="5105400"/>
          </a:xfrm>
          <a:prstGeom prst="rect">
            <a:avLst/>
          </a:prstGeom>
        </p:spPr>
        <p:txBody>
          <a:bodyPr/>
          <a:lstStyle/>
          <a:p>
            <a:pPr algn="just"/>
            <a:r>
              <a:rPr lang="en-US" sz="3200" b="1" dirty="0">
                <a:latin typeface="Cambria" pitchFamily="18" charset="0"/>
              </a:rPr>
              <a:t>Burn Down Chart</a:t>
            </a:r>
            <a:r>
              <a:rPr lang="en-US" sz="3200" dirty="0">
                <a:latin typeface="Cambria" pitchFamily="18" charset="0"/>
              </a:rPr>
              <a:t> </a:t>
            </a:r>
            <a:endParaRPr lang="en-US" sz="3200" b="1" dirty="0">
              <a:latin typeface="Cambria" pitchFamily="18" charset="0"/>
            </a:endParaRPr>
          </a:p>
          <a:p>
            <a:pPr marL="457200" indent="-457200" algn="just">
              <a:buFont typeface="Arial" pitchFamily="34" charset="0"/>
              <a:buChar char="•"/>
            </a:pPr>
            <a:r>
              <a:rPr lang="en-US" sz="3200">
                <a:latin typeface="Cambria" pitchFamily="18" charset="0"/>
              </a:rPr>
              <a:t>3 </a:t>
            </a:r>
            <a:r>
              <a:rPr lang="en-US" sz="3200" dirty="0">
                <a:latin typeface="Cambria" pitchFamily="18" charset="0"/>
              </a:rPr>
              <a:t>Types:</a:t>
            </a:r>
          </a:p>
          <a:p>
            <a:pPr lvl="2" indent="-457200" algn="just">
              <a:buFont typeface="Arial" pitchFamily="34" charset="0"/>
              <a:buChar char="•"/>
            </a:pPr>
            <a:r>
              <a:rPr lang="en-US" sz="3200" dirty="0">
                <a:latin typeface="Cambria" pitchFamily="18" charset="0"/>
              </a:rPr>
              <a:t>Sprint Burn down Chart (progress of the Sprint)</a:t>
            </a:r>
          </a:p>
          <a:p>
            <a:pPr lvl="2" indent="-457200" algn="just">
              <a:buFont typeface="Arial" pitchFamily="34" charset="0"/>
              <a:buChar char="•"/>
            </a:pPr>
            <a:endParaRPr lang="en-US" sz="3200" dirty="0">
              <a:latin typeface="Cambria" pitchFamily="18" charset="0"/>
            </a:endParaRPr>
          </a:p>
          <a:p>
            <a:pPr lvl="2" indent="-457200" algn="just">
              <a:buFont typeface="Arial" pitchFamily="34" charset="0"/>
              <a:buChar char="•"/>
            </a:pPr>
            <a:r>
              <a:rPr lang="en-US" sz="3200" dirty="0">
                <a:latin typeface="Cambria" pitchFamily="18" charset="0"/>
              </a:rPr>
              <a:t>Release Burn down Chart (progress of release)</a:t>
            </a:r>
          </a:p>
          <a:p>
            <a:pPr lvl="2" indent="-457200" algn="just">
              <a:buFont typeface="Arial" pitchFamily="34" charset="0"/>
              <a:buChar char="•"/>
            </a:pPr>
            <a:endParaRPr lang="en-US" sz="3200" dirty="0">
              <a:latin typeface="Cambria" pitchFamily="18" charset="0"/>
            </a:endParaRPr>
          </a:p>
          <a:p>
            <a:pPr lvl="2" indent="-457200" algn="just">
              <a:buFont typeface="Arial" pitchFamily="34" charset="0"/>
              <a:buChar char="•"/>
            </a:pPr>
            <a:r>
              <a:rPr lang="en-US" sz="3200" dirty="0">
                <a:latin typeface="Cambria" pitchFamily="18" charset="0"/>
              </a:rPr>
              <a:t>Product Burn down chart (progress of the Product)</a:t>
            </a:r>
          </a:p>
          <a:p>
            <a:pPr marL="457200" lvl="2" algn="just"/>
            <a:endParaRPr lang="ru-RU" sz="3200" dirty="0">
              <a:latin typeface="Cambria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68AF3EA-EFBB-4B66-A4D9-BBAC9DA99814}" type="slidenum">
              <a:rPr lang="en-US" smtClean="0"/>
              <a:pPr>
                <a:defRPr/>
              </a:pPr>
              <a:t>52</a:t>
            </a:fld>
            <a:endParaRPr lang="en-US" dirty="0"/>
          </a:p>
        </p:txBody>
      </p:sp>
      <p:pic>
        <p:nvPicPr>
          <p:cNvPr id="2050" name="Picture 2" descr="E:\PM\PM_2012_13\Deptt\LOGO\All Logos JPG Files\All Logos JPG Files\PIET Only Logo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51139" y="0"/>
            <a:ext cx="1292861" cy="1371600"/>
          </a:xfrm>
          <a:prstGeom prst="rect">
            <a:avLst/>
          </a:prstGeom>
          <a:noFill/>
        </p:spPr>
      </p:pic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0" y="533400"/>
            <a:ext cx="7848600" cy="762000"/>
          </a:xfrm>
          <a:prstGeom prst="rect">
            <a:avLst/>
          </a:prstGeom>
        </p:spPr>
        <p:txBody>
          <a:bodyPr/>
          <a:lstStyle/>
          <a:p>
            <a:pPr algn="ctr" eaLnBrk="1" hangingPunct="1">
              <a:defRPr/>
            </a:pPr>
            <a:r>
              <a:rPr lang="en-US" sz="4000" b="1" kern="0" dirty="0">
                <a:latin typeface="Cambria" pitchFamily="18" charset="0"/>
              </a:rPr>
              <a:t>SCRUM (Artifacts)</a:t>
            </a:r>
            <a:endParaRPr lang="en-US" sz="4000" b="1" kern="0" dirty="0">
              <a:latin typeface="Cambria" pitchFamily="18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76647018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457200" y="1752600"/>
            <a:ext cx="8229600" cy="5105400"/>
          </a:xfrm>
          <a:prstGeom prst="rect">
            <a:avLst/>
          </a:prstGeom>
        </p:spPr>
        <p:txBody>
          <a:bodyPr/>
          <a:lstStyle/>
          <a:p>
            <a:pPr algn="just"/>
            <a:r>
              <a:rPr lang="en-US" sz="3200" b="1" dirty="0">
                <a:latin typeface="Cambria" pitchFamily="18" charset="0"/>
              </a:rPr>
              <a:t>User Stories</a:t>
            </a:r>
          </a:p>
          <a:p>
            <a:pPr algn="just"/>
            <a:endParaRPr lang="en-US" sz="3200" dirty="0">
              <a:latin typeface="Cambria" pitchFamily="18" charset="0"/>
            </a:endParaRPr>
          </a:p>
          <a:p>
            <a:pPr algn="just"/>
            <a:r>
              <a:rPr lang="en-US" sz="3200" dirty="0">
                <a:latin typeface="Cambria" pitchFamily="18" charset="0"/>
              </a:rPr>
              <a:t>A Story explains how a feature is to be used and gives it context. The proper way to write Stories is to start by:</a:t>
            </a:r>
            <a:br>
              <a:rPr lang="en-US" sz="3200" dirty="0">
                <a:latin typeface="Cambria" pitchFamily="18" charset="0"/>
              </a:rPr>
            </a:br>
            <a:r>
              <a:rPr lang="en-US" sz="3200" dirty="0">
                <a:latin typeface="Cambria" pitchFamily="18" charset="0"/>
              </a:rPr>
              <a:t/>
            </a:r>
            <a:br>
              <a:rPr lang="en-US" sz="3200" dirty="0">
                <a:latin typeface="Cambria" pitchFamily="18" charset="0"/>
              </a:rPr>
            </a:br>
            <a:r>
              <a:rPr lang="en-US" sz="3200" dirty="0">
                <a:latin typeface="Cambria" pitchFamily="18" charset="0"/>
              </a:rPr>
              <a:t>As a </a:t>
            </a:r>
            <a:r>
              <a:rPr lang="en-US" sz="3200" b="1" dirty="0">
                <a:latin typeface="Cambria" pitchFamily="18" charset="0"/>
              </a:rPr>
              <a:t>[ user / role ]</a:t>
            </a:r>
            <a:r>
              <a:rPr lang="en-US" sz="3200" dirty="0">
                <a:latin typeface="Cambria" pitchFamily="18" charset="0"/>
              </a:rPr>
              <a:t>, I want </a:t>
            </a:r>
            <a:r>
              <a:rPr lang="en-US" sz="3200" b="1" dirty="0">
                <a:latin typeface="Cambria" pitchFamily="18" charset="0"/>
              </a:rPr>
              <a:t>[ do some action / goal / need / desire ]</a:t>
            </a:r>
            <a:r>
              <a:rPr lang="en-US" sz="3200" dirty="0">
                <a:latin typeface="Cambria" pitchFamily="18" charset="0"/>
              </a:rPr>
              <a:t> (optionally: so that </a:t>
            </a:r>
            <a:r>
              <a:rPr lang="en-US" sz="3200" b="1" dirty="0">
                <a:latin typeface="Cambria" pitchFamily="18" charset="0"/>
              </a:rPr>
              <a:t>[ desired result / benefit ]</a:t>
            </a:r>
            <a:r>
              <a:rPr lang="en-US" sz="3200" dirty="0">
                <a:latin typeface="Cambria" pitchFamily="18" charset="0"/>
              </a:rPr>
              <a:t>)</a:t>
            </a:r>
            <a:br>
              <a:rPr lang="en-US" sz="3200" dirty="0">
                <a:latin typeface="Cambria" pitchFamily="18" charset="0"/>
              </a:rPr>
            </a:br>
            <a:endParaRPr lang="en-US" sz="3200" b="1" dirty="0">
              <a:latin typeface="Cambria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68AF3EA-EFBB-4B66-A4D9-BBAC9DA99814}" type="slidenum">
              <a:rPr lang="en-US" smtClean="0"/>
              <a:pPr>
                <a:defRPr/>
              </a:pPr>
              <a:t>53</a:t>
            </a:fld>
            <a:endParaRPr lang="en-US" dirty="0"/>
          </a:p>
        </p:txBody>
      </p:sp>
      <p:pic>
        <p:nvPicPr>
          <p:cNvPr id="2050" name="Picture 2" descr="E:\PM\PM_2012_13\Deptt\LOGO\All Logos JPG Files\All Logos JPG Files\PIET Only Logo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51139" y="0"/>
            <a:ext cx="1292861" cy="13716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22728271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457200" y="1752600"/>
            <a:ext cx="8229600" cy="5105400"/>
          </a:xfrm>
          <a:prstGeom prst="rect">
            <a:avLst/>
          </a:prstGeom>
        </p:spPr>
        <p:txBody>
          <a:bodyPr/>
          <a:lstStyle/>
          <a:p>
            <a:pPr algn="just"/>
            <a:r>
              <a:rPr lang="en-US" sz="3200" b="1" dirty="0">
                <a:latin typeface="Cambria" pitchFamily="18" charset="0"/>
              </a:rPr>
              <a:t>User Stories (Examples)</a:t>
            </a:r>
          </a:p>
          <a:p>
            <a:pPr algn="just"/>
            <a:endParaRPr lang="en-US" sz="3200" dirty="0">
              <a:latin typeface="Cambria" pitchFamily="18" charset="0"/>
            </a:endParaRPr>
          </a:p>
          <a:p>
            <a:pPr algn="just"/>
            <a:r>
              <a:rPr lang="en-US" sz="3200" dirty="0">
                <a:latin typeface="Cambria" pitchFamily="18" charset="0"/>
              </a:rPr>
              <a:t>    i.e. As a user, I want to search for my customers by their first and last names.</a:t>
            </a:r>
            <a:br>
              <a:rPr lang="en-US" sz="3200" dirty="0">
                <a:latin typeface="Cambria" pitchFamily="18" charset="0"/>
              </a:rPr>
            </a:br>
            <a:r>
              <a:rPr lang="en-US" sz="3200" dirty="0">
                <a:latin typeface="Cambria" pitchFamily="18" charset="0"/>
              </a:rPr>
              <a:t>    i.e. As a non-administrative user, I want to modify my own schedules but not the schedules of other users.</a:t>
            </a:r>
            <a:br>
              <a:rPr lang="en-US" sz="3200" dirty="0">
                <a:latin typeface="Cambria" pitchFamily="18" charset="0"/>
              </a:rPr>
            </a:br>
            <a:endParaRPr lang="en-US" sz="3200" b="1" dirty="0">
              <a:latin typeface="Cambria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68AF3EA-EFBB-4B66-A4D9-BBAC9DA99814}" type="slidenum">
              <a:rPr lang="en-US" smtClean="0"/>
              <a:pPr>
                <a:defRPr/>
              </a:pPr>
              <a:t>54</a:t>
            </a:fld>
            <a:endParaRPr lang="en-US" dirty="0"/>
          </a:p>
        </p:txBody>
      </p:sp>
      <p:pic>
        <p:nvPicPr>
          <p:cNvPr id="2050" name="Picture 2" descr="E:\PM\PM_2012_13\Deptt\LOGO\All Logos JPG Files\All Logos JPG Files\PIET Only Logo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51139" y="0"/>
            <a:ext cx="1292861" cy="13716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89079803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68AF3EA-EFBB-4B66-A4D9-BBAC9DA99814}" type="slidenum">
              <a:rPr lang="en-US" smtClean="0"/>
              <a:pPr>
                <a:defRPr/>
              </a:pPr>
              <a:t>55</a:t>
            </a:fld>
            <a:endParaRPr lang="en-US" dirty="0"/>
          </a:p>
        </p:txBody>
      </p:sp>
      <p:pic>
        <p:nvPicPr>
          <p:cNvPr id="18434" name="Picture 2" descr="G:\2016-17\Computer Engineering\Projects\SCRUM\Xebia-Scrum-Process-Overview-2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3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 bwMode="auto">
          <a:xfrm>
            <a:off x="0" y="76200"/>
            <a:ext cx="1600200" cy="5334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52774881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1" y="2438400"/>
            <a:ext cx="7887968" cy="609600"/>
          </a:xfrm>
        </p:spPr>
        <p:txBody>
          <a:bodyPr/>
          <a:lstStyle/>
          <a:p>
            <a:pPr marL="0" lvl="0" indent="0" algn="ctr">
              <a:buNone/>
            </a:pPr>
            <a:endParaRPr lang="en-US" dirty="0">
              <a:latin typeface="Cambria" pitchFamily="18" charset="0"/>
            </a:endParaRPr>
          </a:p>
          <a:p>
            <a:pPr marL="0" lvl="0" indent="0" algn="ctr">
              <a:buNone/>
            </a:pPr>
            <a:endParaRPr lang="en-US" dirty="0">
              <a:latin typeface="Cambria" pitchFamily="18" charset="0"/>
            </a:endParaRPr>
          </a:p>
          <a:p>
            <a:pPr marL="0" lvl="0" indent="0" algn="ctr">
              <a:buNone/>
            </a:pPr>
            <a:endParaRPr lang="en-US" dirty="0">
              <a:latin typeface="Cambria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FEB0DF8-340E-470C-9B45-A7BED93C8D8D}" type="slidenum">
              <a:rPr lang="en-US" smtClean="0"/>
              <a:pPr>
                <a:defRPr/>
              </a:pPr>
              <a:t>56</a:t>
            </a:fld>
            <a:endParaRPr lang="en-US" dirty="0"/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0" y="533400"/>
            <a:ext cx="7848600" cy="762000"/>
          </a:xfrm>
          <a:prstGeom prst="rect">
            <a:avLst/>
          </a:prstGeom>
        </p:spPr>
        <p:txBody>
          <a:bodyPr/>
          <a:lstStyle/>
          <a:p>
            <a:pPr algn="ctr" eaLnBrk="1" hangingPunct="1">
              <a:defRPr/>
            </a:pPr>
            <a:r>
              <a:rPr lang="en-US" sz="4000" b="1" dirty="0">
                <a:latin typeface="Cambria" pitchFamily="18" charset="0"/>
              </a:rPr>
              <a:t>EXPECTATIONS</a:t>
            </a:r>
            <a:endParaRPr lang="en-US" sz="4000" b="1" kern="0" dirty="0">
              <a:latin typeface="Cambria" pitchFamily="18" charset="0"/>
              <a:ea typeface="+mj-ea"/>
              <a:cs typeface="+mj-cs"/>
            </a:endParaRPr>
          </a:p>
        </p:txBody>
      </p:sp>
      <p:pic>
        <p:nvPicPr>
          <p:cNvPr id="8" name="Picture 2" descr="E:\PM\PM_2012_13\Deptt\LOGO\All Logos JPG Files\All Logos JPG Files\PIET Only Logo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51139" y="0"/>
            <a:ext cx="1292861" cy="1371600"/>
          </a:xfrm>
          <a:prstGeom prst="rect">
            <a:avLst/>
          </a:prstGeom>
          <a:noFill/>
        </p:spPr>
      </p:pic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1763688" y="5715000"/>
            <a:ext cx="5181600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¨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None/>
            </a:pPr>
            <a:r>
              <a:rPr lang="en-US" b="1" dirty="0">
                <a:latin typeface="Cambria" pitchFamily="18" charset="0"/>
              </a:rPr>
              <a:t>Planning, Teamwork, Communication, Learning</a:t>
            </a:r>
          </a:p>
          <a:p>
            <a:pPr marL="0" indent="0" algn="ctr">
              <a:buFont typeface="Wingdings" pitchFamily="2" charset="2"/>
              <a:buNone/>
            </a:pPr>
            <a:endParaRPr lang="en-US" b="1" dirty="0">
              <a:latin typeface="Cambria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D87AA6DD-F37D-4114-9D3A-EC7AE2C62153}"/>
              </a:ext>
            </a:extLst>
          </p:cNvPr>
          <p:cNvSpPr txBox="1"/>
          <p:nvPr/>
        </p:nvSpPr>
        <p:spPr>
          <a:xfrm>
            <a:off x="0" y="1046489"/>
            <a:ext cx="9143999" cy="48208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250000"/>
              </a:lnSpc>
              <a:buFont typeface="+mj-lt"/>
              <a:buAutoNum type="arabicPeriod"/>
            </a:pPr>
            <a:r>
              <a:rPr lang="en-IN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https://cspietmllab.herokuapp.com/aboutusnew</a:t>
            </a:r>
            <a:endParaRPr lang="en-IN" b="0" i="0" u="none" strike="noStrike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250000"/>
              </a:lnSpc>
              <a:buFont typeface="+mj-lt"/>
              <a:buAutoNum type="arabicPeriod"/>
            </a:pPr>
            <a:r>
              <a:rPr lang="en-IN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http://www.cspiet.poornima.org</a:t>
            </a:r>
            <a:endParaRPr lang="en-IN" b="0" i="0" u="none" strike="noStrike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250000"/>
              </a:lnSpc>
              <a:buFont typeface="+mj-lt"/>
              <a:buAutoNum type="arabicPeriod"/>
            </a:pPr>
            <a:r>
              <a:rPr lang="en-IN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http://www.cspiet.poornima.org/KYS_CORE/editHome</a:t>
            </a:r>
            <a:endParaRPr lang="en-IN" b="0" i="0" u="none" strike="noStrike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250000"/>
              </a:lnSpc>
              <a:buFont typeface="+mj-lt"/>
              <a:buAutoNum type="arabicPeriod"/>
            </a:pPr>
            <a:r>
              <a:rPr lang="en-IN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http://www.cstech.poornima.org</a:t>
            </a:r>
            <a:endParaRPr lang="en-IN" b="0" i="0" u="none" strike="noStrike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250000"/>
              </a:lnSpc>
              <a:buFont typeface="+mj-lt"/>
              <a:buAutoNum type="arabicPeriod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Demo( deep Learning</a:t>
            </a:r>
          </a:p>
          <a:p>
            <a:pPr marL="342900" indent="-342900">
              <a:lnSpc>
                <a:spcPct val="250000"/>
              </a:lnSpc>
              <a:buFont typeface="+mj-lt"/>
              <a:buAutoNum type="arabicPeriod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Git Hub profile(https://github.com/deepakmoud)</a:t>
            </a:r>
          </a:p>
          <a:p>
            <a:pPr marL="342900" indent="-342900">
              <a:lnSpc>
                <a:spcPct val="250000"/>
              </a:lnSpc>
              <a:buFont typeface="+mj-lt"/>
              <a:buAutoNum type="arabicPeriod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deployment</a:t>
            </a:r>
          </a:p>
        </p:txBody>
      </p:sp>
    </p:spTree>
    <p:extLst>
      <p:ext uri="{BB962C8B-B14F-4D97-AF65-F5344CB8AC3E}">
        <p14:creationId xmlns:p14="http://schemas.microsoft.com/office/powerpoint/2010/main" xmlns="" val="211559033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FEB0DF8-340E-470C-9B45-A7BED93C8D8D}" type="slidenum">
              <a:rPr lang="en-US" smtClean="0"/>
              <a:pPr>
                <a:defRPr/>
              </a:pPr>
              <a:t>57</a:t>
            </a:fld>
            <a:endParaRPr lang="en-US" dirty="0"/>
          </a:p>
        </p:txBody>
      </p:sp>
      <p:pic>
        <p:nvPicPr>
          <p:cNvPr id="7" name="Picture 2" descr="E:\PM\PM_2012_13\Deptt\LOGO\All Logos JPG Files\All Logos JPG Files\PIET Only Logo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51139" y="0"/>
            <a:ext cx="1292861" cy="1371600"/>
          </a:xfrm>
          <a:prstGeom prst="rect">
            <a:avLst/>
          </a:prstGeom>
          <a:noFill/>
        </p:spPr>
      </p:pic>
      <p:pic>
        <p:nvPicPr>
          <p:cNvPr id="10" name="Picture 2" descr="G:\Images\Animated\question_mark_serious_thinker_md_wm_v2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990600"/>
            <a:ext cx="4648200" cy="464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 bwMode="auto">
          <a:xfrm>
            <a:off x="838200" y="5029200"/>
            <a:ext cx="2743200" cy="30621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9458" name="Picture 2" descr="G:\Images\Animated\back_and_forth_questions_md_wm_v2.gif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131311" y="1388111"/>
            <a:ext cx="4326889" cy="4326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/>
          <p:cNvSpPr/>
          <p:nvPr/>
        </p:nvSpPr>
        <p:spPr bwMode="auto">
          <a:xfrm>
            <a:off x="4724400" y="5103982"/>
            <a:ext cx="2743200" cy="30621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21333104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5644488" y="5500048"/>
            <a:ext cx="2585112" cy="457200"/>
          </a:xfrm>
          <a:solidFill>
            <a:schemeClr val="bg1"/>
          </a:solidFill>
        </p:spPr>
        <p:txBody>
          <a:bodyPr/>
          <a:lstStyle/>
          <a:p>
            <a:pPr>
              <a:defRPr/>
            </a:pPr>
            <a:fld id="{1FEB0DF8-340E-470C-9B45-A7BED93C8D8D}" type="slidenum">
              <a:rPr lang="en-US" smtClean="0"/>
              <a:pPr>
                <a:defRPr/>
              </a:pPr>
              <a:t>58</a:t>
            </a:fld>
            <a:endParaRPr lang="en-US" dirty="0"/>
          </a:p>
        </p:txBody>
      </p:sp>
      <p:pic>
        <p:nvPicPr>
          <p:cNvPr id="5" name="Picture 2" descr="E:\PM\PM_2012_13\Deptt\LOGO\All Logos JPG Files\All Logos JPG Files\PIET Only Logo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51139" y="0"/>
            <a:ext cx="1292861" cy="1371600"/>
          </a:xfrm>
          <a:prstGeom prst="rect">
            <a:avLst/>
          </a:prstGeom>
          <a:noFill/>
        </p:spPr>
      </p:pic>
      <p:pic>
        <p:nvPicPr>
          <p:cNvPr id="5123" name="Picture 3" descr="G:\Images\Animated\group_clapping_md_wm_v2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838700" y="1866900"/>
            <a:ext cx="4305300" cy="430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 bwMode="auto">
          <a:xfrm>
            <a:off x="7103258" y="6246982"/>
            <a:ext cx="1888342" cy="30621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5124" name="Picture 4" descr="G:\Images\Animated\standing_out_celebration_md_wm_v2.gif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6200" y="1143000"/>
            <a:ext cx="5105400" cy="510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 bwMode="auto">
          <a:xfrm>
            <a:off x="381000" y="6096000"/>
            <a:ext cx="1888342" cy="30621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5486400" y="5521656"/>
            <a:ext cx="2743200" cy="30621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990600" y="5410200"/>
            <a:ext cx="3048000" cy="41767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23857159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0" y="1752600"/>
            <a:ext cx="9144000" cy="3886200"/>
          </a:xfrm>
          <a:prstGeom prst="rect">
            <a:avLst/>
          </a:prstGeom>
        </p:spPr>
        <p:txBody>
          <a:bodyPr/>
          <a:lstStyle/>
          <a:p>
            <a:pPr marL="342900" marR="0" lvl="0" indent="-34290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None/>
              <a:tabLst/>
              <a:defRPr/>
            </a:pPr>
            <a:r>
              <a:rPr kumimoji="0" lang="en-US" sz="4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mbria" pitchFamily="18" charset="0"/>
              </a:rPr>
              <a:t>Thank-You</a:t>
            </a:r>
          </a:p>
          <a:p>
            <a:pPr marL="342900" marR="0" lvl="0" indent="-34290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None/>
              <a:tabLst/>
              <a:defRPr/>
            </a:pPr>
            <a:endParaRPr kumimoji="0" lang="en-US" sz="48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mbria" pitchFamily="18" charset="0"/>
            </a:endParaRPr>
          </a:p>
          <a:p>
            <a:pPr marL="342900" marR="0" lvl="0" indent="-34290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None/>
              <a:tabLst/>
              <a:defRPr/>
            </a:pPr>
            <a:r>
              <a:rPr kumimoji="0" lang="en-US" sz="4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mbria" pitchFamily="18" charset="0"/>
              </a:rPr>
              <a:t>Jai-Jai </a:t>
            </a:r>
            <a:r>
              <a:rPr kumimoji="0" lang="en-US" sz="4800" b="1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mbria" pitchFamily="18" charset="0"/>
              </a:rPr>
              <a:t>Poornima</a:t>
            </a:r>
            <a:r>
              <a:rPr kumimoji="0" lang="en-US" sz="4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mbria" pitchFamily="18" charset="0"/>
              </a:rPr>
              <a:t> </a:t>
            </a:r>
            <a:r>
              <a:rPr kumimoji="0" lang="en-US" sz="4800" b="1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mbria" pitchFamily="18" charset="0"/>
              </a:rPr>
              <a:t>Sansthan</a:t>
            </a:r>
            <a:endParaRPr kumimoji="0" lang="en-US" sz="48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mbria" pitchFamily="18" charset="0"/>
            </a:endParaRPr>
          </a:p>
          <a:p>
            <a:pPr marL="342900" marR="0" lvl="0" indent="-34290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None/>
              <a:tabLst/>
              <a:defRPr/>
            </a:pPr>
            <a:endParaRPr kumimoji="0" lang="en-US" sz="48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mbria" pitchFamily="18" charset="0"/>
            </a:endParaRPr>
          </a:p>
          <a:p>
            <a:pPr marL="342900" marR="0" lvl="0" indent="-34290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None/>
              <a:tabLst/>
              <a:defRPr/>
            </a:pPr>
            <a:r>
              <a:rPr kumimoji="0" lang="en-US" sz="4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mbria" pitchFamily="18" charset="0"/>
              </a:rPr>
              <a:t>Jai Hind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68AF3EA-EFBB-4B66-A4D9-BBAC9DA99814}" type="slidenum">
              <a:rPr lang="en-US" smtClean="0"/>
              <a:pPr>
                <a:defRPr/>
              </a:pPr>
              <a:t>59</a:t>
            </a:fld>
            <a:endParaRPr lang="en-US" dirty="0"/>
          </a:p>
        </p:txBody>
      </p:sp>
      <p:pic>
        <p:nvPicPr>
          <p:cNvPr id="4" name="Picture 2" descr="E:\PM\PM_2012_13\Deptt\LOGO\All Logos JPG Files\All Logos JPG Files\PIET Only Logo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51139" y="0"/>
            <a:ext cx="1292861" cy="13716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12109539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0" y="533400"/>
            <a:ext cx="7848600" cy="762000"/>
          </a:xfrm>
          <a:prstGeom prst="rect">
            <a:avLst/>
          </a:prstGeom>
        </p:spPr>
        <p:txBody>
          <a:bodyPr/>
          <a:lstStyle/>
          <a:p>
            <a:pPr algn="ctr" eaLnBrk="1" hangingPunct="1">
              <a:defRPr/>
            </a:pPr>
            <a:r>
              <a:rPr lang="en-US" sz="4000" b="1" kern="0" dirty="0">
                <a:latin typeface="Cambria" pitchFamily="18" charset="0"/>
              </a:rPr>
              <a:t>Approach</a:t>
            </a:r>
            <a:endParaRPr lang="en-US" sz="4000" b="1" kern="0" dirty="0">
              <a:latin typeface="Cambria" pitchFamily="18" charset="0"/>
              <a:ea typeface="+mj-ea"/>
              <a:cs typeface="+mj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68AF3EA-EFBB-4B66-A4D9-BBAC9DA99814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pic>
        <p:nvPicPr>
          <p:cNvPr id="2050" name="Picture 2" descr="E:\PM\PM_2012_13\Deptt\LOGO\All Logos JPG Files\All Logos JPG Files\PIET Only Logo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51139" y="0"/>
            <a:ext cx="1292861" cy="1371600"/>
          </a:xfrm>
          <a:prstGeom prst="rect">
            <a:avLst/>
          </a:prstGeom>
          <a:noFill/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76369" y="1752600"/>
            <a:ext cx="5367631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 descr="E:\PM\PM_2012_13\Projects\Year IV\Sem 7\Images\images.jpe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-1" y="2362200"/>
            <a:ext cx="3726225" cy="28194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6060169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534229" y="5856514"/>
            <a:ext cx="2057400" cy="609600"/>
          </a:xfrm>
        </p:spPr>
        <p:txBody>
          <a:bodyPr/>
          <a:lstStyle/>
          <a:p>
            <a:pPr marL="0" lvl="0" indent="0">
              <a:buNone/>
            </a:pPr>
            <a:r>
              <a:rPr lang="en-US" dirty="0">
                <a:latin typeface="Cambria" pitchFamily="18" charset="0"/>
              </a:rPr>
              <a:t>Exercise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FEB0DF8-340E-470C-9B45-A7BED93C8D8D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0" y="533400"/>
            <a:ext cx="7848600" cy="762000"/>
          </a:xfrm>
          <a:prstGeom prst="rect">
            <a:avLst/>
          </a:prstGeom>
        </p:spPr>
        <p:txBody>
          <a:bodyPr/>
          <a:lstStyle/>
          <a:p>
            <a:pPr algn="ctr" eaLnBrk="1" hangingPunct="1">
              <a:defRPr/>
            </a:pPr>
            <a:r>
              <a:rPr lang="en-US" sz="4000" b="1" dirty="0">
                <a:latin typeface="Cambria" pitchFamily="18" charset="0"/>
              </a:rPr>
              <a:t>EXPECTATIONS</a:t>
            </a:r>
            <a:endParaRPr lang="en-US" sz="4000" b="1" kern="0" dirty="0">
              <a:latin typeface="Cambria" pitchFamily="18" charset="0"/>
              <a:ea typeface="+mj-ea"/>
              <a:cs typeface="+mj-cs"/>
            </a:endParaRPr>
          </a:p>
        </p:txBody>
      </p:sp>
      <p:pic>
        <p:nvPicPr>
          <p:cNvPr id="8" name="Picture 2" descr="E:\PM\PM_2012_13\Deptt\LOGO\All Logos JPG Files\All Logos JPG Files\PIET Only Logo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51139" y="0"/>
            <a:ext cx="1292861" cy="1371600"/>
          </a:xfrm>
          <a:prstGeom prst="rect">
            <a:avLst/>
          </a:prstGeom>
          <a:noFill/>
        </p:spPr>
      </p:pic>
      <p:pic>
        <p:nvPicPr>
          <p:cNvPr id="1026" name="Picture 2" descr="G:\2014-15\Projects\Project_PPTs\tree_swing_development_requirement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8359845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G:\2014-15\Projects\Agile\difference-betwee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7719" y="457200"/>
            <a:ext cx="9106281" cy="640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68AF3EA-EFBB-4B66-A4D9-BBAC9DA99814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pic>
        <p:nvPicPr>
          <p:cNvPr id="2050" name="Picture 2" descr="E:\PM\PM_2012_13\Deptt\LOGO\All Logos JPG Files\All Logos JPG Files\PIET Only Logo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851139" y="0"/>
            <a:ext cx="1292861" cy="1371600"/>
          </a:xfrm>
          <a:prstGeom prst="rect">
            <a:avLst/>
          </a:prstGeom>
          <a:noFill/>
        </p:spPr>
      </p:pic>
      <p:sp>
        <p:nvSpPr>
          <p:cNvPr id="2" name="Rectangle 1"/>
          <p:cNvSpPr/>
          <p:nvPr/>
        </p:nvSpPr>
        <p:spPr bwMode="auto">
          <a:xfrm>
            <a:off x="3657600" y="2895600"/>
            <a:ext cx="1447800" cy="12954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1684626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0" y="685800"/>
            <a:ext cx="9144000" cy="5638800"/>
          </a:xfrm>
          <a:prstGeom prst="rect">
            <a:avLst/>
          </a:prstGeom>
        </p:spPr>
        <p:txBody>
          <a:bodyPr/>
          <a:lstStyle/>
          <a:p>
            <a:endParaRPr lang="en-US" sz="3200" b="1" dirty="0">
              <a:latin typeface="Cambria" pitchFamily="18" charset="0"/>
            </a:endParaRPr>
          </a:p>
          <a:p>
            <a:pPr algn="ctr"/>
            <a:r>
              <a:rPr lang="en-US" sz="11000" b="1" dirty="0">
                <a:latin typeface="Cambria" pitchFamily="18" charset="0"/>
              </a:rPr>
              <a:t>WATERFALL MODEL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68AF3EA-EFBB-4B66-A4D9-BBAC9DA99814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pic>
        <p:nvPicPr>
          <p:cNvPr id="2050" name="Picture 2" descr="E:\PM\PM_2012_13\Deptt\LOGO\All Logos JPG Files\All Logos JPG Files\PIET Only Logo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51139" y="0"/>
            <a:ext cx="1292861" cy="1371600"/>
          </a:xfrm>
          <a:prstGeom prst="rect">
            <a:avLst/>
          </a:prstGeom>
          <a:noFill/>
        </p:spPr>
      </p:pic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0" y="1600200"/>
            <a:ext cx="9144000" cy="5257800"/>
          </a:xfrm>
          <a:prstGeom prst="rect">
            <a:avLst/>
          </a:prstGeom>
          <a:solidFill>
            <a:schemeClr val="bg1"/>
          </a:solidFill>
        </p:spPr>
        <p:txBody>
          <a:bodyPr/>
          <a:lstStyle/>
          <a:p>
            <a:endParaRPr lang="en-US" sz="3200" b="1" dirty="0">
              <a:latin typeface="Cambria" pitchFamily="18" charset="0"/>
            </a:endParaRPr>
          </a:p>
          <a:p>
            <a:pPr algn="ctr"/>
            <a:r>
              <a:rPr lang="en-US" sz="11000" b="1" dirty="0">
                <a:latin typeface="Cambria" pitchFamily="18" charset="0"/>
              </a:rPr>
              <a:t>AGILE</a:t>
            </a:r>
          </a:p>
        </p:txBody>
      </p:sp>
    </p:spTree>
    <p:extLst>
      <p:ext uri="{BB962C8B-B14F-4D97-AF65-F5344CB8AC3E}">
        <p14:creationId xmlns:p14="http://schemas.microsoft.com/office/powerpoint/2010/main" xmlns="" val="4045303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 animBg="1"/>
    </p:bldLst>
  </p:timing>
</p:sld>
</file>

<file path=ppt/theme/theme1.xml><?xml version="1.0" encoding="utf-8"?>
<a:theme xmlns:a="http://schemas.openxmlformats.org/drawingml/2006/main" name="Pixel">
  <a:themeElements>
    <a:clrScheme name="Pixel 12">
      <a:dk1>
        <a:srgbClr val="000000"/>
      </a:dk1>
      <a:lt1>
        <a:srgbClr val="FFFFFF"/>
      </a:lt1>
      <a:dk2>
        <a:srgbClr val="000000"/>
      </a:dk2>
      <a:lt2>
        <a:srgbClr val="00007D"/>
      </a:lt2>
      <a:accent1>
        <a:srgbClr val="9999FF"/>
      </a:accent1>
      <a:accent2>
        <a:srgbClr val="9999CC"/>
      </a:accent2>
      <a:accent3>
        <a:srgbClr val="FFFFFF"/>
      </a:accent3>
      <a:accent4>
        <a:srgbClr val="000000"/>
      </a:accent4>
      <a:accent5>
        <a:srgbClr val="CACAFF"/>
      </a:accent5>
      <a:accent6>
        <a:srgbClr val="8A8AB9"/>
      </a:accent6>
      <a:hlink>
        <a:srgbClr val="666699"/>
      </a:hlink>
      <a:folHlink>
        <a:srgbClr val="CCCCE6"/>
      </a:folHlink>
    </a:clrScheme>
    <a:fontScheme name="Pixe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Pixel 1">
        <a:dk1>
          <a:srgbClr val="0066FF"/>
        </a:dk1>
        <a:lt1>
          <a:srgbClr val="FFFFFF"/>
        </a:lt1>
        <a:dk2>
          <a:srgbClr val="000066"/>
        </a:dk2>
        <a:lt2>
          <a:srgbClr val="FFFFFF"/>
        </a:lt2>
        <a:accent1>
          <a:srgbClr val="6699FF"/>
        </a:accent1>
        <a:accent2>
          <a:srgbClr val="3333FF"/>
        </a:accent2>
        <a:accent3>
          <a:srgbClr val="AAAAB8"/>
        </a:accent3>
        <a:accent4>
          <a:srgbClr val="DADADA"/>
        </a:accent4>
        <a:accent5>
          <a:srgbClr val="B8CAFF"/>
        </a:accent5>
        <a:accent6>
          <a:srgbClr val="2D2DE7"/>
        </a:accent6>
        <a:hlink>
          <a:srgbClr val="FFCC00"/>
        </a:hlink>
        <a:folHlink>
          <a:srgbClr val="00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2">
        <a:dk1>
          <a:srgbClr val="009999"/>
        </a:dk1>
        <a:lt1>
          <a:srgbClr val="FFFFFF"/>
        </a:lt1>
        <a:dk2>
          <a:srgbClr val="334B49"/>
        </a:dk2>
        <a:lt2>
          <a:srgbClr val="FFFFFF"/>
        </a:lt2>
        <a:accent1>
          <a:srgbClr val="33CCCC"/>
        </a:accent1>
        <a:accent2>
          <a:srgbClr val="008080"/>
        </a:accent2>
        <a:accent3>
          <a:srgbClr val="ADB1B1"/>
        </a:accent3>
        <a:accent4>
          <a:srgbClr val="DADADA"/>
        </a:accent4>
        <a:accent5>
          <a:srgbClr val="ADE2E2"/>
        </a:accent5>
        <a:accent6>
          <a:srgbClr val="007373"/>
        </a:accent6>
        <a:hlink>
          <a:srgbClr val="FFCC00"/>
        </a:hlink>
        <a:folHlink>
          <a:srgbClr val="0066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3">
        <a:dk1>
          <a:srgbClr val="006699"/>
        </a:dk1>
        <a:lt1>
          <a:srgbClr val="FFFFFF"/>
        </a:lt1>
        <a:dk2>
          <a:srgbClr val="333399"/>
        </a:dk2>
        <a:lt2>
          <a:srgbClr val="FFFFFF"/>
        </a:lt2>
        <a:accent1>
          <a:srgbClr val="0099CC"/>
        </a:accent1>
        <a:accent2>
          <a:srgbClr val="0386AF"/>
        </a:accent2>
        <a:accent3>
          <a:srgbClr val="ADADCA"/>
        </a:accent3>
        <a:accent4>
          <a:srgbClr val="DADADA"/>
        </a:accent4>
        <a:accent5>
          <a:srgbClr val="AACAE2"/>
        </a:accent5>
        <a:accent6>
          <a:srgbClr val="02799E"/>
        </a:accent6>
        <a:hlink>
          <a:srgbClr val="FFCC00"/>
        </a:hlink>
        <a:folHlink>
          <a:srgbClr val="66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4">
        <a:dk1>
          <a:srgbClr val="008080"/>
        </a:dk1>
        <a:lt1>
          <a:srgbClr val="FFFFFF"/>
        </a:lt1>
        <a:dk2>
          <a:srgbClr val="2F978D"/>
        </a:dk2>
        <a:lt2>
          <a:srgbClr val="FFFFFF"/>
        </a:lt2>
        <a:accent1>
          <a:srgbClr val="0099FF"/>
        </a:accent1>
        <a:accent2>
          <a:srgbClr val="009999"/>
        </a:accent2>
        <a:accent3>
          <a:srgbClr val="ADC9C5"/>
        </a:accent3>
        <a:accent4>
          <a:srgbClr val="DADADA"/>
        </a:accent4>
        <a:accent5>
          <a:srgbClr val="AACAFF"/>
        </a:accent5>
        <a:accent6>
          <a:srgbClr val="008A8A"/>
        </a:accent6>
        <a:hlink>
          <a:srgbClr val="FFFFCC"/>
        </a:hlink>
        <a:folHlink>
          <a:srgbClr val="70CAC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5">
        <a:dk1>
          <a:srgbClr val="822504"/>
        </a:dk1>
        <a:lt1>
          <a:srgbClr val="FFFFFF"/>
        </a:lt1>
        <a:dk2>
          <a:srgbClr val="330000"/>
        </a:dk2>
        <a:lt2>
          <a:srgbClr val="FFFFFF"/>
        </a:lt2>
        <a:accent1>
          <a:srgbClr val="FF9900"/>
        </a:accent1>
        <a:accent2>
          <a:srgbClr val="9E2A06"/>
        </a:accent2>
        <a:accent3>
          <a:srgbClr val="ADAAAA"/>
        </a:accent3>
        <a:accent4>
          <a:srgbClr val="DADADA"/>
        </a:accent4>
        <a:accent5>
          <a:srgbClr val="FFCAAA"/>
        </a:accent5>
        <a:accent6>
          <a:srgbClr val="8F2505"/>
        </a:accent6>
        <a:hlink>
          <a:srgbClr val="FF3300"/>
        </a:hlink>
        <a:folHlink>
          <a:srgbClr val="7C070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6">
        <a:dk1>
          <a:srgbClr val="336600"/>
        </a:dk1>
        <a:lt1>
          <a:srgbClr val="FFFFFF"/>
        </a:lt1>
        <a:dk2>
          <a:srgbClr val="4A7911"/>
        </a:dk2>
        <a:lt2>
          <a:srgbClr val="FFFFFF"/>
        </a:lt2>
        <a:accent1>
          <a:srgbClr val="666633"/>
        </a:accent1>
        <a:accent2>
          <a:srgbClr val="669900"/>
        </a:accent2>
        <a:accent3>
          <a:srgbClr val="B1BEAA"/>
        </a:accent3>
        <a:accent4>
          <a:srgbClr val="DADADA"/>
        </a:accent4>
        <a:accent5>
          <a:srgbClr val="B8B8AD"/>
        </a:accent5>
        <a:accent6>
          <a:srgbClr val="5C8A00"/>
        </a:accent6>
        <a:hlink>
          <a:srgbClr val="FFCC00"/>
        </a:hlink>
        <a:folHlink>
          <a:srgbClr val="99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7">
        <a:dk1>
          <a:srgbClr val="000000"/>
        </a:dk1>
        <a:lt1>
          <a:srgbClr val="FFFFFF"/>
        </a:lt1>
        <a:dk2>
          <a:srgbClr val="000000"/>
        </a:dk2>
        <a:lt2>
          <a:srgbClr val="CC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6633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8">
        <a:dk1>
          <a:srgbClr val="003300"/>
        </a:dk1>
        <a:lt1>
          <a:srgbClr val="FFFFFF"/>
        </a:lt1>
        <a:dk2>
          <a:srgbClr val="000000"/>
        </a:dk2>
        <a:lt2>
          <a:srgbClr val="336600"/>
        </a:lt2>
        <a:accent1>
          <a:srgbClr val="CCCC00"/>
        </a:accent1>
        <a:accent2>
          <a:srgbClr val="669900"/>
        </a:accent2>
        <a:accent3>
          <a:srgbClr val="FFFFFF"/>
        </a:accent3>
        <a:accent4>
          <a:srgbClr val="002A00"/>
        </a:accent4>
        <a:accent5>
          <a:srgbClr val="E2E2AA"/>
        </a:accent5>
        <a:accent6>
          <a:srgbClr val="5C8A00"/>
        </a:accent6>
        <a:hlink>
          <a:srgbClr val="333300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9">
        <a:dk1>
          <a:srgbClr val="000000"/>
        </a:dk1>
        <a:lt1>
          <a:srgbClr val="FFFFFF"/>
        </a:lt1>
        <a:dk2>
          <a:srgbClr val="000000"/>
        </a:dk2>
        <a:lt2>
          <a:srgbClr val="440044"/>
        </a:lt2>
        <a:accent1>
          <a:srgbClr val="FFCCCC"/>
        </a:accent1>
        <a:accent2>
          <a:srgbClr val="790571"/>
        </a:accent2>
        <a:accent3>
          <a:srgbClr val="FFFFFF"/>
        </a:accent3>
        <a:accent4>
          <a:srgbClr val="000000"/>
        </a:accent4>
        <a:accent5>
          <a:srgbClr val="FFE2E2"/>
        </a:accent5>
        <a:accent6>
          <a:srgbClr val="6D0466"/>
        </a:accent6>
        <a:hlink>
          <a:srgbClr val="993366"/>
        </a:hlink>
        <a:folHlink>
          <a:srgbClr val="9F839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0">
        <a:dk1>
          <a:srgbClr val="000000"/>
        </a:dk1>
        <a:lt1>
          <a:srgbClr val="FFFFFF"/>
        </a:lt1>
        <a:dk2>
          <a:srgbClr val="000000"/>
        </a:dk2>
        <a:lt2>
          <a:srgbClr val="FF9900"/>
        </a:lt2>
        <a:accent1>
          <a:srgbClr val="FFCC99"/>
        </a:accent1>
        <a:accent2>
          <a:srgbClr val="FBA313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E39310"/>
        </a:accent6>
        <a:hlink>
          <a:srgbClr val="CC3300"/>
        </a:hlink>
        <a:folHlink>
          <a:srgbClr val="FCC66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1">
        <a:dk1>
          <a:srgbClr val="000000"/>
        </a:dk1>
        <a:lt1>
          <a:srgbClr val="FFFFFF"/>
        </a:lt1>
        <a:dk2>
          <a:srgbClr val="000000"/>
        </a:dk2>
        <a:lt2>
          <a:srgbClr val="779F92"/>
        </a:lt2>
        <a:accent1>
          <a:srgbClr val="33CCCC"/>
        </a:accent1>
        <a:accent2>
          <a:srgbClr val="9DC2D7"/>
        </a:accent2>
        <a:accent3>
          <a:srgbClr val="FFFFFF"/>
        </a:accent3>
        <a:accent4>
          <a:srgbClr val="000000"/>
        </a:accent4>
        <a:accent5>
          <a:srgbClr val="ADE2E2"/>
        </a:accent5>
        <a:accent6>
          <a:srgbClr val="8EB0C3"/>
        </a:accent6>
        <a:hlink>
          <a:srgbClr val="006666"/>
        </a:hlink>
        <a:folHlink>
          <a:srgbClr val="CC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2">
        <a:dk1>
          <a:srgbClr val="000000"/>
        </a:dk1>
        <a:lt1>
          <a:srgbClr val="FFFFFF"/>
        </a:lt1>
        <a:dk2>
          <a:srgbClr val="000000"/>
        </a:dk2>
        <a:lt2>
          <a:srgbClr val="00007D"/>
        </a:lt2>
        <a:accent1>
          <a:srgbClr val="9999FF"/>
        </a:accent1>
        <a:accent2>
          <a:srgbClr val="9999CC"/>
        </a:accent2>
        <a:accent3>
          <a:srgbClr val="FFFFFF"/>
        </a:accent3>
        <a:accent4>
          <a:srgbClr val="000000"/>
        </a:accent4>
        <a:accent5>
          <a:srgbClr val="CACAFF"/>
        </a:accent5>
        <a:accent6>
          <a:srgbClr val="8A8AB9"/>
        </a:accent6>
        <a:hlink>
          <a:srgbClr val="666699"/>
        </a:hlink>
        <a:folHlink>
          <a:srgbClr val="CCCCE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Pixel</Template>
  <TotalTime>3085</TotalTime>
  <Words>738</Words>
  <Application>Microsoft Office PowerPoint</Application>
  <PresentationFormat>On-screen Show (4:3)</PresentationFormat>
  <Paragraphs>241</Paragraphs>
  <Slides>59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0" baseType="lpstr">
      <vt:lpstr>Pixel</vt:lpstr>
      <vt:lpstr>Slide 1</vt:lpstr>
      <vt:lpstr>FINAL YEAR PROJECTS Methodology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What is Scrum?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Scrum Roles</vt:lpstr>
      <vt:lpstr>Slide 24</vt:lpstr>
      <vt:lpstr>Slide 25</vt:lpstr>
      <vt:lpstr>Slide 26</vt:lpstr>
      <vt:lpstr>Slide 27</vt:lpstr>
      <vt:lpstr>Slide 28</vt:lpstr>
      <vt:lpstr>Scrum Meetings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Scrum Artifacts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</vt:vector>
  </TitlesOfParts>
  <Company>..:COOLWAREZ:..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NON SYLLABUS SEMINARS</dc:title>
  <dc:creator>Vaibhav</dc:creator>
  <cp:lastModifiedBy>ADMIN</cp:lastModifiedBy>
  <cp:revision>476</cp:revision>
  <dcterms:created xsi:type="dcterms:W3CDTF">2010-07-05T09:08:20Z</dcterms:created>
  <dcterms:modified xsi:type="dcterms:W3CDTF">2023-10-10T03:04:12Z</dcterms:modified>
</cp:coreProperties>
</file>